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s/slide10.xml" ContentType="application/vnd.openxmlformats-officedocument.presentationml.slide+xml"/>
  <Override PartName="/ppt/slides/slide16.xml" ContentType="application/vnd.openxmlformats-officedocument.presentationml.slide+xml"/>
  <Override PartName="/ppt/slides/slide5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4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  <Override PartName="/ppt/slides/slide15.xml" ContentType="application/vnd.openxmlformats-officedocument.presentationml.slide+xml"/>
  <Override PartName="/ppt/slides/slide14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9.xml" ContentType="application/vnd.openxmlformats-officedocument.presentationml.slide+xml"/>
  <Override PartName="/ppt/slides/slide20.xml" ContentType="application/vnd.openxmlformats-officedocument.presentationml.slide+xml"/>
  <Override PartName="/ppt/slides/slide22.xml" ContentType="application/vnd.openxmlformats-officedocument.presentationml.slide+xml"/>
  <Override PartName="/ppt/slides/slide1.xml" ContentType="application/vnd.openxmlformats-officedocument.presentationml.slide+xml"/>
  <Override PartName="/ppt/slides/slide21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5.xml" ContentType="application/vnd.openxmlformats-officedocument.presentationml.slide+xml"/>
  <Override PartName="/ppt/notesSlides/notesSlide9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20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2.xml" ContentType="application/vnd.openxmlformats-officedocument.theme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1" r:id="rId1"/>
  </p:sldMasterIdLst>
  <p:notesMasterIdLst>
    <p:notesMasterId r:id="rId28"/>
  </p:notesMasterIdLst>
  <p:sldIdLst>
    <p:sldId id="256" r:id="rId2"/>
    <p:sldId id="257" r:id="rId3"/>
    <p:sldId id="265" r:id="rId4"/>
    <p:sldId id="258" r:id="rId5"/>
    <p:sldId id="263" r:id="rId6"/>
    <p:sldId id="266" r:id="rId7"/>
    <p:sldId id="273" r:id="rId8"/>
    <p:sldId id="274" r:id="rId9"/>
    <p:sldId id="337" r:id="rId10"/>
    <p:sldId id="338" r:id="rId11"/>
    <p:sldId id="339" r:id="rId12"/>
    <p:sldId id="340" r:id="rId13"/>
    <p:sldId id="304" r:id="rId14"/>
    <p:sldId id="305" r:id="rId15"/>
    <p:sldId id="301" r:id="rId16"/>
    <p:sldId id="302" r:id="rId17"/>
    <p:sldId id="303" r:id="rId18"/>
    <p:sldId id="298" r:id="rId19"/>
    <p:sldId id="299" r:id="rId20"/>
    <p:sldId id="297" r:id="rId21"/>
    <p:sldId id="310" r:id="rId22"/>
    <p:sldId id="311" r:id="rId23"/>
    <p:sldId id="313" r:id="rId24"/>
    <p:sldId id="314" r:id="rId25"/>
    <p:sldId id="315" r:id="rId26"/>
    <p:sldId id="316" r:id="rId27"/>
  </p:sldIdLst>
  <p:sldSz cx="12192000" cy="6858000"/>
  <p:notesSz cx="6858000" cy="9144000"/>
  <p:defaultTextStyle>
    <a:defPPr>
      <a:defRPr lang="uk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F2F2F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390" autoAdjust="0"/>
    <p:restoredTop sz="26702" autoAdjust="0"/>
  </p:normalViewPr>
  <p:slideViewPr>
    <p:cSldViewPr snapToGrid="0">
      <p:cViewPr varScale="1">
        <p:scale>
          <a:sx n="15" d="100"/>
          <a:sy n="15" d="100"/>
        </p:scale>
        <p:origin x="2712" y="2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ustomXml" Target="../customXml/item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customXml" Target="../customXml/item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35" Type="http://schemas.openxmlformats.org/officeDocument/2006/relationships/customXml" Target="../customXml/item3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361E9FF-2EA3-4C67-B73B-087FA245719A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uk-UA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6EEC5-75F4-42E4-841F-486D0027274F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7645993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EEC5-75F4-42E4-841F-486D0027274F}" type="slidenum">
              <a:rPr lang="uk-UA" smtClean="0"/>
              <a:t>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3214150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5279B-2FCD-4057-ABED-6527928824CF}" type="slidenum">
              <a:rPr lang="uk-UA" smtClean="0"/>
              <a:t>10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5566945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EEC5-75F4-42E4-841F-486D0027274F}" type="slidenum">
              <a:rPr lang="uk-UA" smtClean="0"/>
              <a:t>11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951531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b="1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EEC5-75F4-42E4-841F-486D0027274F}" type="slidenum">
              <a:rPr lang="uk-UA" smtClean="0"/>
              <a:t>12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575951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2253503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22793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046467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5279B-2FCD-4057-ABED-6527928824CF}" type="slidenum">
              <a:rPr lang="uk-UA" smtClean="0"/>
              <a:t>16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315786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eaLnBrk="1" hangingPunct="1">
              <a:buFontTx/>
              <a:buNone/>
            </a:pP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24146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902574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19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4514975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EEC5-75F4-42E4-841F-486D0027274F}" type="slidenum">
              <a:rPr lang="uk-UA" smtClean="0"/>
              <a:t>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753828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5279B-2FCD-4057-ABED-6527928824CF}" type="slidenum">
              <a:rPr lang="uk-UA" smtClean="0"/>
              <a:t>20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126290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21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11047849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ru-RU" sz="1200" baseline="0" dirty="0" smtClean="0">
              <a:solidFill>
                <a:schemeClr val="accent1">
                  <a:lumMod val="10000"/>
                </a:schemeClr>
              </a:solidFill>
              <a:latin typeface="Arial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22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2972320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23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37271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baseline="0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24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5774914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EEC5-75F4-42E4-841F-486D0027274F}" type="slidenum">
              <a:rPr lang="uk-UA" smtClean="0"/>
              <a:t>25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40610829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07AB-A092-4F85-BC17-EC57A39B45DF}" type="slidenum">
              <a:rPr lang="uk-UA" smtClean="0"/>
              <a:t>26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879543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EEC5-75F4-42E4-841F-486D0027274F}" type="slidenum">
              <a:rPr lang="uk-UA" smtClean="0"/>
              <a:t>3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1029662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EEC5-75F4-42E4-841F-486D0027274F}" type="slidenum">
              <a:rPr lang="uk-UA" smtClean="0"/>
              <a:t>4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8124597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EEC5-75F4-42E4-841F-486D0027274F}" type="slidenum">
              <a:rPr lang="uk-UA" smtClean="0"/>
              <a:t>5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4342735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EEC5-75F4-42E4-841F-486D0027274F}" type="slidenum">
              <a:rPr lang="uk-UA" smtClean="0"/>
              <a:t>6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78363477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EEC5-75F4-42E4-841F-486D0027274F}" type="slidenum">
              <a:rPr lang="uk-UA" smtClean="0"/>
              <a:t>7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727561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6EEC5-75F4-42E4-841F-486D0027274F}" type="slidenum">
              <a:rPr lang="uk-UA" smtClean="0"/>
              <a:t>8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783675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uk-UA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7C5279B-2FCD-4057-ABED-6527928824CF}" type="slidenum">
              <a:rPr lang="uk-UA" smtClean="0"/>
              <a:t>9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953213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39015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639346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395605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5925941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03235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552201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1696364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6067573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43114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7767858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uk-UA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uk-UA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085978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uk-UA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uk-UA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91DF1A-17CF-4D24-A811-C1EC4C3B774D}" type="datetimeFigureOut">
              <a:rPr lang="uk-UA" smtClean="0"/>
              <a:t>07.04.2023</a:t>
            </a:fld>
            <a:endParaRPr lang="uk-UA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uk-UA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41DFC3-27C8-4EA9-813D-1D0E8C0088F3}" type="slidenum">
              <a:rPr lang="uk-UA" smtClean="0"/>
              <a:t>‹#›</a:t>
            </a:fld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6180746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2" r:id="rId1"/>
    <p:sldLayoutId id="2147483823" r:id="rId2"/>
    <p:sldLayoutId id="2147483824" r:id="rId3"/>
    <p:sldLayoutId id="2147483825" r:id="rId4"/>
    <p:sldLayoutId id="2147483826" r:id="rId5"/>
    <p:sldLayoutId id="2147483827" r:id="rId6"/>
    <p:sldLayoutId id="2147483828" r:id="rId7"/>
    <p:sldLayoutId id="2147483829" r:id="rId8"/>
    <p:sldLayoutId id="2147483830" r:id="rId9"/>
    <p:sldLayoutId id="2147483831" r:id="rId10"/>
    <p:sldLayoutId id="214748383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slide" Target="slide16.xml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www.youtube.com/watch?v=8IrD9jfuVQM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file:///C:/Users/&#1055;&#1086;&#1083;&#1100;&#1079;&#1086;&#1074;&#1072;&#1090;&#1077;&#1083;&#1100;/Desktop/University/2020-2021/&#1054;&#1075;%20&#1090;&#1072;%20&#1050;&#1075;/Presentations/&#1083;&#1077;&#1082;&#1094;&#1080;&#1103;%202/&#1090;&#1077;&#1082;&#1089;&#1090;&#1091;&#1088;&#1080;&#1088;&#1086;&#1074;&#1072;&#1085;&#1080;&#1077;.mp4" TargetMode="External"/><Relationship Id="rId3" Type="http://schemas.openxmlformats.org/officeDocument/2006/relationships/image" Target="../media/image43.png"/><Relationship Id="rId7" Type="http://schemas.openxmlformats.org/officeDocument/2006/relationships/hyperlink" Target="file:///C:/Users/&#1055;&#1086;&#1083;&#1100;&#1079;&#1086;&#1074;&#1072;&#1090;&#1077;&#1083;&#1100;/Desktop/University/2020-2021/&#1054;&#1075;%20&#1090;&#1072;%20&#1050;&#1075;/Presentations/&#1083;&#1077;&#1082;&#1094;&#1080;&#1103;%202/&#1087;&#1080;&#1082;&#1089;&#1077;&#1083;&#1100;&#1085;&#1099;&#1077;%20&#1090;&#1077;&#1089;&#1090;&#1099;.mp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hyperlink" Target="file:///C:/Users/&#1055;&#1086;&#1083;&#1100;&#1079;&#1086;&#1074;&#1072;&#1090;&#1077;&#1083;&#1100;/Desktop/University/2020-2021/&#1054;&#1075;%20&#1090;&#1072;%20&#1050;&#1075;/Presentations/&#1083;&#1077;&#1082;&#1094;&#1080;&#1103;%202/&#1054;&#1090;&#1089;&#1077;&#1095;&#1077;&#1085;&#1080;&#1077;.mp4" TargetMode="External"/><Relationship Id="rId5" Type="http://schemas.openxmlformats.org/officeDocument/2006/relationships/hyperlink" Target="file:///C:/Users/&#1055;&#1086;&#1083;&#1100;&#1079;&#1086;&#1074;&#1072;&#1090;&#1077;&#1083;&#1100;/Desktop/University/2020-2021/&#1054;&#1075;%20&#1090;&#1072;%20&#1050;&#1075;/Presentations/&#1083;&#1077;&#1082;&#1094;&#1080;&#1103;%202/&#1052;&#1072;&#1089;&#1089;&#1080;&#1074;%20&#1074;&#1077;&#1088;&#1096;&#1080;&#1085;.mp4" TargetMode="External"/><Relationship Id="rId10" Type="http://schemas.openxmlformats.org/officeDocument/2006/relationships/hyperlink" Target="file:///C:/Users/&#1055;&#1086;&#1083;&#1100;&#1079;&#1086;&#1074;&#1072;&#1090;&#1077;&#1083;&#1100;/Desktop/University/2020-2021/&#1054;&#1075;%20&#1090;&#1072;%20&#1050;&#1075;/Presentations/&#1083;&#1077;&#1082;&#1094;&#1080;&#1103;%202/&#1096;&#1077;&#1081;&#1076;&#1077;&#1088;&#1099;.mp4" TargetMode="External"/><Relationship Id="rId4" Type="http://schemas.openxmlformats.org/officeDocument/2006/relationships/hyperlink" Target="file:///C:/Users/&#1055;&#1086;&#1083;&#1100;&#1079;&#1086;&#1074;&#1072;&#1090;&#1077;&#1083;&#1100;/Desktop/University/2020-2021/&#1054;&#1075;%20&#1090;&#1072;%20&#1050;&#1075;/Presentations/&#1083;&#1077;&#1082;&#1094;&#1080;&#1103;%202/&#1043;&#1077;&#1086;&#1084;&#1077;&#1090;&#1088;&#1080;&#1095;&#1077;&#1089;&#1082;&#1080;&#1081;%20&#1101;&#1090;&#1072;&#1087;.mp4" TargetMode="External"/><Relationship Id="rId9" Type="http://schemas.openxmlformats.org/officeDocument/2006/relationships/hyperlink" Target="file:///C:/Users/&#1055;&#1086;&#1083;&#1100;&#1079;&#1086;&#1074;&#1072;&#1090;&#1077;&#1083;&#1100;/Desktop/University/2020-2021/&#1054;&#1075;%20&#1090;&#1072;%20&#1050;&#1075;/Presentations/&#1083;&#1077;&#1082;&#1094;&#1080;&#1103;%202/&#1088;&#1072;&#1089;&#1090;&#1077;&#1088;&#1080;&#1079;&#1072;&#1094;&#1080;&#1103;.mp4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25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0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0.png"/><Relationship Id="rId4" Type="http://schemas.openxmlformats.org/officeDocument/2006/relationships/image" Target="../media/image3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ektorium.tv/lecture/15247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www.opengl.org.ru/" TargetMode="External"/><Relationship Id="rId4" Type="http://schemas.openxmlformats.org/officeDocument/2006/relationships/hyperlink" Target="http://cg.unicyb.kiev.ua/contents.html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png"/><Relationship Id="rId12" Type="http://schemas.openxmlformats.org/officeDocument/2006/relationships/image" Target="../media/image13.png"/><Relationship Id="rId17" Type="http://schemas.openxmlformats.org/officeDocument/2006/relationships/image" Target="../media/image25.png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24.png"/><Relationship Id="rId1" Type="http://schemas.openxmlformats.org/officeDocument/2006/relationships/vmlDrawing" Target="../drawings/vmlDrawing1.vml"/><Relationship Id="rId6" Type="http://schemas.openxmlformats.org/officeDocument/2006/relationships/image" Target="../media/image16.png"/><Relationship Id="rId11" Type="http://schemas.openxmlformats.org/officeDocument/2006/relationships/oleObject" Target="../embeddings/oleObject1.bin"/><Relationship Id="rId5" Type="http://schemas.openxmlformats.org/officeDocument/2006/relationships/image" Target="../media/image15.png"/><Relationship Id="rId15" Type="http://schemas.openxmlformats.org/officeDocument/2006/relationships/image" Target="../media/image23.png"/><Relationship Id="rId10" Type="http://schemas.openxmlformats.org/officeDocument/2006/relationships/image" Target="../media/image20.png"/><Relationship Id="rId19" Type="http://schemas.openxmlformats.org/officeDocument/2006/relationships/image" Target="../media/image27.png"/><Relationship Id="rId4" Type="http://schemas.openxmlformats.org/officeDocument/2006/relationships/image" Target="../media/image14.jpeg"/><Relationship Id="rId9" Type="http://schemas.openxmlformats.org/officeDocument/2006/relationships/image" Target="../media/image19.png"/><Relationship Id="rId1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jpeg"/><Relationship Id="rId5" Type="http://schemas.openxmlformats.org/officeDocument/2006/relationships/image" Target="../media/image30.gif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3ddd.ru/galleries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" y="3802487"/>
            <a:ext cx="12192000" cy="1951914"/>
          </a:xfrm>
        </p:spPr>
        <p:txBody>
          <a:bodyPr>
            <a:normAutofit/>
          </a:bodyPr>
          <a:lstStyle/>
          <a:p>
            <a:r>
              <a:rPr lang="uk-UA" sz="4800" b="1" dirty="0" smtClean="0">
                <a:solidFill>
                  <a:srgbClr val="0070C0"/>
                </a:solidFill>
              </a:rPr>
              <a:t>Обчислювальна геометрія </a:t>
            </a:r>
            <a:br>
              <a:rPr lang="uk-UA" sz="4800" b="1" dirty="0" smtClean="0">
                <a:solidFill>
                  <a:srgbClr val="0070C0"/>
                </a:solidFill>
              </a:rPr>
            </a:br>
            <a:r>
              <a:rPr lang="uk-UA" sz="4800" b="1" dirty="0" smtClean="0">
                <a:solidFill>
                  <a:srgbClr val="0070C0"/>
                </a:solidFill>
              </a:rPr>
              <a:t>та </a:t>
            </a:r>
            <a:r>
              <a:rPr lang="uk-UA" sz="4800" b="1" dirty="0" err="1" smtClean="0">
                <a:solidFill>
                  <a:srgbClr val="0070C0"/>
                </a:solidFill>
              </a:rPr>
              <a:t>комп</a:t>
            </a:r>
            <a:r>
              <a:rPr lang="en-US" sz="4800" b="1" dirty="0" smtClean="0">
                <a:solidFill>
                  <a:srgbClr val="0070C0"/>
                </a:solidFill>
              </a:rPr>
              <a:t>’</a:t>
            </a:r>
            <a:r>
              <a:rPr lang="uk-UA" sz="4800" b="1" dirty="0" err="1" smtClean="0">
                <a:solidFill>
                  <a:srgbClr val="0070C0"/>
                </a:solidFill>
              </a:rPr>
              <a:t>ютерна</a:t>
            </a:r>
            <a:r>
              <a:rPr lang="uk-UA" sz="4800" b="1" dirty="0" smtClean="0">
                <a:solidFill>
                  <a:srgbClr val="0070C0"/>
                </a:solidFill>
              </a:rPr>
              <a:t> графіка</a:t>
            </a:r>
            <a:endParaRPr lang="uk-UA" sz="4800" b="1" dirty="0">
              <a:solidFill>
                <a:srgbClr val="0070C0"/>
              </a:solidFill>
            </a:endParaRPr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5691600" y="5791396"/>
            <a:ext cx="5968374" cy="542104"/>
          </a:xfrm>
        </p:spPr>
        <p:txBody>
          <a:bodyPr/>
          <a:lstStyle/>
          <a:p>
            <a:r>
              <a:rPr lang="uk-UA" b="1" dirty="0" smtClean="0"/>
              <a:t>лекція 1 / питання 1 - 10</a:t>
            </a:r>
            <a:endParaRPr lang="uk-UA" b="1" dirty="0" smtClean="0"/>
          </a:p>
          <a:p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1992086" y="457200"/>
            <a:ext cx="8839200" cy="685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uk-UA" dirty="0"/>
          </a:p>
        </p:txBody>
      </p:sp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2306" y="528090"/>
            <a:ext cx="4694988" cy="3664909"/>
          </a:xfrm>
          <a:prstGeom prst="rect">
            <a:avLst/>
          </a:prstGeom>
          <a:noFill/>
          <a:ln w="28575">
            <a:solidFill>
              <a:srgbClr val="0070C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8" name="Прямоугольник 7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00" y="3352800"/>
            <a:ext cx="152400" cy="15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552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2711116" y="122438"/>
            <a:ext cx="962526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b="1" dirty="0" smtClean="0">
                <a:solidFill>
                  <a:srgbClr val="0070C0"/>
                </a:solidFill>
              </a:rPr>
              <a:t>Алгоритми </a:t>
            </a:r>
            <a:r>
              <a:rPr lang="uk-UA" sz="3200" b="1" dirty="0" err="1" smtClean="0">
                <a:solidFill>
                  <a:srgbClr val="0070C0"/>
                </a:solidFill>
              </a:rPr>
              <a:t>рендерингу</a:t>
            </a:r>
            <a:endParaRPr lang="uk-UA" sz="3200" b="1" dirty="0" smtClean="0">
              <a:solidFill>
                <a:srgbClr val="0070C0"/>
              </a:solidFill>
            </a:endParaRPr>
          </a:p>
          <a:p>
            <a:endParaRPr lang="uk-UA" dirty="0"/>
          </a:p>
        </p:txBody>
      </p:sp>
      <p:sp>
        <p:nvSpPr>
          <p:cNvPr id="4" name="TextBox 3"/>
          <p:cNvSpPr txBox="1"/>
          <p:nvPr/>
        </p:nvSpPr>
        <p:spPr>
          <a:xfrm>
            <a:off x="4562299" y="874455"/>
            <a:ext cx="683882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uk-UA" sz="2000" b="1" dirty="0" err="1" smtClean="0"/>
              <a:t>Растеризація</a:t>
            </a:r>
            <a:r>
              <a:rPr lang="uk-UA" dirty="0" smtClean="0"/>
              <a:t> (</a:t>
            </a:r>
            <a:r>
              <a:rPr lang="en-US" i="1" dirty="0" smtClean="0"/>
              <a:t>Rasterization</a:t>
            </a:r>
            <a:r>
              <a:rPr lang="uk-UA" dirty="0" smtClean="0"/>
              <a:t>, метод сканування рядків);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b="1" dirty="0" err="1" smtClean="0"/>
              <a:t>Рейкастинг</a:t>
            </a:r>
            <a:r>
              <a:rPr lang="ru-RU" dirty="0" smtClean="0"/>
              <a:t> (</a:t>
            </a:r>
            <a:r>
              <a:rPr lang="en-US" i="1" dirty="0" smtClean="0"/>
              <a:t>Ray casting</a:t>
            </a:r>
            <a:r>
              <a:rPr lang="uk-UA" i="1" dirty="0" smtClean="0"/>
              <a:t>, </a:t>
            </a:r>
            <a:r>
              <a:rPr lang="uk-UA" dirty="0" smtClean="0"/>
              <a:t>метод кидання променів</a:t>
            </a:r>
            <a:r>
              <a:rPr lang="en-US" dirty="0" smtClean="0"/>
              <a:t>);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b="1" dirty="0" err="1" smtClean="0"/>
              <a:t>Трасування</a:t>
            </a:r>
            <a:r>
              <a:rPr lang="ru-RU" sz="2000" b="1" dirty="0" smtClean="0"/>
              <a:t> </a:t>
            </a:r>
            <a:r>
              <a:rPr lang="ru-RU" sz="2000" b="1" dirty="0" err="1" smtClean="0"/>
              <a:t>променів</a:t>
            </a:r>
            <a:r>
              <a:rPr lang="ru-RU" sz="2000" b="1" dirty="0" smtClean="0"/>
              <a:t> </a:t>
            </a:r>
            <a:r>
              <a:rPr lang="ru-RU" i="1" dirty="0"/>
              <a:t>(</a:t>
            </a:r>
            <a:r>
              <a:rPr lang="en-US" i="1" dirty="0"/>
              <a:t>Ray tracing</a:t>
            </a:r>
            <a:r>
              <a:rPr lang="uk-UA" i="1" dirty="0"/>
              <a:t>)</a:t>
            </a:r>
            <a:r>
              <a:rPr lang="en-US" dirty="0"/>
              <a:t>;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ru-RU" sz="2000" b="1" dirty="0" err="1"/>
              <a:t>Трасування</a:t>
            </a:r>
            <a:r>
              <a:rPr lang="ru-RU" sz="2000" b="1" dirty="0"/>
              <a:t> </a:t>
            </a:r>
            <a:r>
              <a:rPr lang="ru-RU" sz="2000" b="1" dirty="0" smtClean="0"/>
              <a:t>шляху </a:t>
            </a:r>
            <a:r>
              <a:rPr lang="ru-RU" sz="2000" i="1" dirty="0" smtClean="0"/>
              <a:t>(</a:t>
            </a:r>
            <a:r>
              <a:rPr lang="en-US" sz="2000" i="1" dirty="0" smtClean="0"/>
              <a:t>Path tracing</a:t>
            </a:r>
            <a:r>
              <a:rPr lang="uk-UA" dirty="0" smtClean="0"/>
              <a:t>)</a:t>
            </a:r>
            <a:endParaRPr lang="uk-UA" sz="2000" i="1" dirty="0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05" y="2226582"/>
            <a:ext cx="2142383" cy="2160137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05" y="0"/>
            <a:ext cx="2142383" cy="2127588"/>
          </a:xfrm>
          <a:prstGeom prst="rect">
            <a:avLst/>
          </a:prstGeom>
        </p:spPr>
      </p:pic>
      <p:pic>
        <p:nvPicPr>
          <p:cNvPr id="1026" name="Picture 2" descr="Цветные кубики — стоковое фото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5882" y="4484555"/>
            <a:ext cx="2684850" cy="2147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0523" y="4435691"/>
            <a:ext cx="2868771" cy="234989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1126" y="4432410"/>
            <a:ext cx="4596141" cy="2252170"/>
          </a:xfrm>
          <a:prstGeom prst="rect">
            <a:avLst/>
          </a:prstGeom>
        </p:spPr>
      </p:pic>
      <p:sp>
        <p:nvSpPr>
          <p:cNvPr id="9" name="Управляющая кнопка: настраиваемая 8">
            <a:hlinkClick r:id="rId8" action="ppaction://hlinksldjump" highlightClick="1"/>
          </p:cNvPr>
          <p:cNvSpPr/>
          <p:nvPr/>
        </p:nvSpPr>
        <p:spPr>
          <a:xfrm>
            <a:off x="8773822" y="2386740"/>
            <a:ext cx="1424064" cy="309966"/>
          </a:xfrm>
          <a:prstGeom prst="actionButtonBlank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dirty="0" smtClean="0"/>
              <a:t>Деталь</a:t>
            </a:r>
            <a:r>
              <a:rPr lang="uk-UA" dirty="0" smtClean="0"/>
              <a:t>ніше</a:t>
            </a:r>
            <a:endParaRPr lang="uk-UA" dirty="0"/>
          </a:p>
        </p:txBody>
      </p:sp>
      <p:sp>
        <p:nvSpPr>
          <p:cNvPr id="11" name="Овал 10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2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31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2160839" y="17912"/>
            <a:ext cx="8154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b="1" u="sng" dirty="0" smtClean="0">
                <a:solidFill>
                  <a:srgbClr val="0070C0"/>
                </a:solidFill>
              </a:rPr>
              <a:t>Порівняння </a:t>
            </a:r>
            <a:r>
              <a:rPr lang="en-US" sz="3200" b="1" u="sng" dirty="0" smtClean="0">
                <a:solidFill>
                  <a:srgbClr val="0070C0"/>
                </a:solidFill>
              </a:rPr>
              <a:t>CPU </a:t>
            </a:r>
            <a:r>
              <a:rPr lang="uk-UA" sz="3200" b="1" u="sng" dirty="0" smtClean="0">
                <a:solidFill>
                  <a:srgbClr val="0070C0"/>
                </a:solidFill>
              </a:rPr>
              <a:t>та </a:t>
            </a:r>
            <a:r>
              <a:rPr lang="en-US" sz="3200" b="1" u="sng" dirty="0" smtClean="0">
                <a:solidFill>
                  <a:srgbClr val="0070C0"/>
                </a:solidFill>
              </a:rPr>
              <a:t>GPU</a:t>
            </a:r>
            <a:endParaRPr lang="uk-UA" sz="3200" b="1" u="sng" dirty="0">
              <a:solidFill>
                <a:srgbClr val="0070C0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829" y="638233"/>
            <a:ext cx="6116473" cy="272226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2591" y="3800919"/>
            <a:ext cx="5795573" cy="27546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ru-RU" dirty="0" err="1" smtClean="0"/>
              <a:t>виконання</a:t>
            </a:r>
            <a:r>
              <a:rPr lang="ru-RU" dirty="0" smtClean="0"/>
              <a:t> </a:t>
            </a:r>
            <a:r>
              <a:rPr lang="ru-RU" dirty="0" err="1" smtClean="0"/>
              <a:t>послідовності</a:t>
            </a:r>
            <a:r>
              <a:rPr lang="ru-RU" dirty="0" smtClean="0"/>
              <a:t> </a:t>
            </a:r>
            <a:r>
              <a:rPr lang="ru-RU" dirty="0" err="1" smtClean="0"/>
              <a:t>інструкцій</a:t>
            </a:r>
            <a:r>
              <a:rPr lang="ru-RU" dirty="0" smtClean="0"/>
              <a:t> </a:t>
            </a:r>
            <a:r>
              <a:rPr lang="ru-RU" dirty="0"/>
              <a:t>за максимально короткий </a:t>
            </a:r>
            <a:r>
              <a:rPr lang="ru-RU" dirty="0" smtClean="0"/>
              <a:t>час (</a:t>
            </a:r>
            <a:r>
              <a:rPr lang="ru-RU" dirty="0" err="1" smtClean="0"/>
              <a:t>допомогає</a:t>
            </a:r>
            <a:r>
              <a:rPr lang="ru-RU" dirty="0" smtClean="0"/>
              <a:t> </a:t>
            </a:r>
            <a:r>
              <a:rPr lang="ru-RU" dirty="0" err="1" smtClean="0"/>
              <a:t>конвеєр</a:t>
            </a:r>
            <a:r>
              <a:rPr lang="ru-RU" dirty="0" smtClean="0"/>
              <a:t> та </a:t>
            </a:r>
            <a:r>
              <a:rPr lang="ru-RU" dirty="0" err="1" smtClean="0"/>
              <a:t>кеш</a:t>
            </a:r>
            <a:r>
              <a:rPr lang="ru-RU" dirty="0" smtClean="0"/>
              <a:t>);</a:t>
            </a:r>
          </a:p>
          <a:p>
            <a:pPr marL="285750" indent="-285750">
              <a:buFontTx/>
              <a:buChar char="-"/>
            </a:pPr>
            <a:endParaRPr lang="ru-RU" dirty="0" smtClean="0"/>
          </a:p>
          <a:p>
            <a:pPr marL="285750" indent="-285750">
              <a:buFontTx/>
              <a:buChar char="-"/>
            </a:pPr>
            <a:r>
              <a:rPr lang="ru-RU" dirty="0" err="1"/>
              <a:t>в</a:t>
            </a:r>
            <a:r>
              <a:rPr lang="ru-RU" dirty="0" err="1" smtClean="0"/>
              <a:t>иконання</a:t>
            </a:r>
            <a:r>
              <a:rPr lang="ru-RU" dirty="0" smtClean="0"/>
              <a:t> </a:t>
            </a:r>
            <a:r>
              <a:rPr lang="ru-RU" dirty="0" err="1" smtClean="0"/>
              <a:t>послідовності</a:t>
            </a:r>
            <a:r>
              <a:rPr lang="ru-RU" dirty="0" smtClean="0"/>
              <a:t> не </a:t>
            </a:r>
            <a:r>
              <a:rPr lang="ru-RU" dirty="0" err="1" smtClean="0"/>
              <a:t>пов</a:t>
            </a:r>
            <a:r>
              <a:rPr lang="en-US" dirty="0" smtClean="0"/>
              <a:t>’</a:t>
            </a:r>
            <a:r>
              <a:rPr lang="uk-UA" dirty="0" err="1" smtClean="0"/>
              <a:t>язаних</a:t>
            </a:r>
            <a:r>
              <a:rPr lang="uk-UA" dirty="0" smtClean="0"/>
              <a:t> одна з одною задач;</a:t>
            </a:r>
          </a:p>
          <a:p>
            <a:pPr marL="285750" indent="-285750">
              <a:buFontTx/>
              <a:buChar char="-"/>
            </a:pPr>
            <a:endParaRPr lang="ru-RU" sz="1100" dirty="0" smtClean="0"/>
          </a:p>
          <a:p>
            <a:pPr marL="285750" indent="-285750">
              <a:buFontTx/>
              <a:buChar char="-"/>
            </a:pPr>
            <a:r>
              <a:rPr lang="ru-RU" dirty="0" smtClean="0"/>
              <a:t>1</a:t>
            </a:r>
            <a:r>
              <a:rPr lang="ru-RU" i="1" dirty="0" smtClean="0"/>
              <a:t>–</a:t>
            </a:r>
            <a:r>
              <a:rPr lang="ru-RU" dirty="0" smtClean="0"/>
              <a:t>2 </a:t>
            </a:r>
            <a:r>
              <a:rPr lang="ru-RU" dirty="0"/>
              <a:t>потока вычислений на одно процессорное </a:t>
            </a:r>
            <a:r>
              <a:rPr lang="ru-RU" dirty="0" smtClean="0"/>
              <a:t>ядро;</a:t>
            </a:r>
          </a:p>
          <a:p>
            <a:pPr marL="285750" indent="-285750">
              <a:buFontTx/>
              <a:buChar char="-"/>
            </a:pPr>
            <a:endParaRPr lang="ru-RU" dirty="0"/>
          </a:p>
          <a:p>
            <a:pPr marL="285750" indent="-285750">
              <a:buFontTx/>
              <a:buChar char="-"/>
            </a:pPr>
            <a:r>
              <a:rPr lang="ru-RU" dirty="0"/>
              <a:t>мало </a:t>
            </a:r>
            <a:r>
              <a:rPr lang="ru-RU" dirty="0" err="1"/>
              <a:t>виконавчих</a:t>
            </a:r>
            <a:r>
              <a:rPr lang="ru-RU" dirty="0"/>
              <a:t> </a:t>
            </a:r>
            <a:r>
              <a:rPr lang="ru-RU" dirty="0" err="1"/>
              <a:t>блоків</a:t>
            </a:r>
            <a:r>
              <a:rPr lang="ru-RU" dirty="0"/>
              <a:t>, </a:t>
            </a:r>
            <a:r>
              <a:rPr lang="ru-RU" dirty="0" smtClean="0"/>
              <a:t>упор на </a:t>
            </a:r>
            <a:r>
              <a:rPr lang="ru-RU" dirty="0" err="1"/>
              <a:t>швидкість</a:t>
            </a:r>
            <a:r>
              <a:rPr lang="ru-RU" dirty="0"/>
              <a:t> </a:t>
            </a:r>
            <a:r>
              <a:rPr lang="ru-RU" dirty="0" err="1" smtClean="0"/>
              <a:t>виконання</a:t>
            </a:r>
            <a:r>
              <a:rPr lang="ru-RU" dirty="0" smtClean="0"/>
              <a:t>, велика </a:t>
            </a:r>
            <a:r>
              <a:rPr lang="ru-RU" dirty="0" err="1" smtClean="0"/>
              <a:t>площа</a:t>
            </a:r>
            <a:r>
              <a:rPr lang="ru-RU" dirty="0" smtClean="0"/>
              <a:t> чипу </a:t>
            </a:r>
            <a:r>
              <a:rPr lang="ru-RU" dirty="0" err="1" smtClean="0"/>
              <a:t>під</a:t>
            </a:r>
            <a:r>
              <a:rPr lang="ru-RU" dirty="0" smtClean="0"/>
              <a:t> </a:t>
            </a:r>
            <a:r>
              <a:rPr lang="ru-RU" dirty="0" err="1" smtClean="0"/>
              <a:t>пам</a:t>
            </a:r>
            <a:r>
              <a:rPr lang="en-US" dirty="0" smtClean="0"/>
              <a:t>’</a:t>
            </a:r>
            <a:r>
              <a:rPr lang="uk-UA" dirty="0" err="1" smtClean="0"/>
              <a:t>яттю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6059606" y="3800919"/>
            <a:ext cx="6274558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uk-UA" dirty="0" err="1" smtClean="0"/>
              <a:t>рендеринг</a:t>
            </a:r>
            <a:r>
              <a:rPr lang="uk-UA" dirty="0" smtClean="0"/>
              <a:t> </a:t>
            </a:r>
            <a:r>
              <a:rPr lang="uk-UA" dirty="0"/>
              <a:t>3D графіки і візуальних </a:t>
            </a:r>
            <a:r>
              <a:rPr lang="uk-UA" dirty="0" smtClean="0"/>
              <a:t>ефектів;</a:t>
            </a:r>
          </a:p>
          <a:p>
            <a:pPr marL="285750" indent="-285750">
              <a:buFontTx/>
              <a:buChar char="-"/>
            </a:pPr>
            <a:endParaRPr lang="uk-UA" dirty="0"/>
          </a:p>
          <a:p>
            <a:endParaRPr lang="uk-UA" dirty="0" smtClean="0"/>
          </a:p>
          <a:p>
            <a:pPr marL="285750" indent="-285750">
              <a:buFontTx/>
              <a:buChar char="-"/>
            </a:pPr>
            <a:r>
              <a:rPr lang="uk-UA" dirty="0" smtClean="0"/>
              <a:t>оперування </a:t>
            </a:r>
            <a:r>
              <a:rPr lang="uk-UA" dirty="0"/>
              <a:t>над величезною кількістю незалежних </a:t>
            </a:r>
            <a:r>
              <a:rPr lang="uk-UA" dirty="0" smtClean="0"/>
              <a:t>задач;</a:t>
            </a:r>
          </a:p>
          <a:p>
            <a:endParaRPr lang="uk-UA" dirty="0" smtClean="0"/>
          </a:p>
          <a:p>
            <a:pPr marL="285750" indent="-285750">
              <a:buFontTx/>
              <a:buChar char="-"/>
            </a:pPr>
            <a:endParaRPr lang="ru-RU" sz="900" dirty="0" smtClean="0"/>
          </a:p>
          <a:p>
            <a:pPr marL="285750" indent="-285750">
              <a:buFontTx/>
              <a:buChar char="-"/>
            </a:pPr>
            <a:r>
              <a:rPr lang="ru-RU" dirty="0" err="1" smtClean="0"/>
              <a:t>кілька</a:t>
            </a:r>
            <a:r>
              <a:rPr lang="ru-RU" dirty="0" smtClean="0"/>
              <a:t> </a:t>
            </a:r>
            <a:r>
              <a:rPr lang="ru-RU" dirty="0" err="1"/>
              <a:t>тисяч</a:t>
            </a:r>
            <a:r>
              <a:rPr lang="ru-RU" dirty="0"/>
              <a:t> </a:t>
            </a:r>
            <a:r>
              <a:rPr lang="ru-RU" dirty="0" err="1"/>
              <a:t>потоків</a:t>
            </a:r>
            <a:r>
              <a:rPr lang="ru-RU" dirty="0"/>
              <a:t> на </a:t>
            </a:r>
            <a:r>
              <a:rPr lang="ru-RU" dirty="0" err="1"/>
              <a:t>кожен</a:t>
            </a:r>
            <a:r>
              <a:rPr lang="ru-RU" dirty="0"/>
              <a:t> </a:t>
            </a:r>
            <a:r>
              <a:rPr lang="ru-RU" dirty="0" smtClean="0"/>
              <a:t>мультипроцессор;</a:t>
            </a:r>
          </a:p>
          <a:p>
            <a:pPr marL="285750" indent="-285750">
              <a:buFontTx/>
              <a:buChar char="-"/>
            </a:pPr>
            <a:endParaRPr lang="ru-RU" dirty="0" smtClean="0"/>
          </a:p>
          <a:p>
            <a:pPr marL="285750" indent="-285750">
              <a:buFontTx/>
              <a:buChar char="-"/>
            </a:pPr>
            <a:r>
              <a:rPr lang="uk-UA" dirty="0" smtClean="0"/>
              <a:t>великий </a:t>
            </a:r>
            <a:r>
              <a:rPr lang="uk-UA" dirty="0"/>
              <a:t>обсяг </a:t>
            </a:r>
            <a:r>
              <a:rPr lang="uk-UA" dirty="0" smtClean="0"/>
              <a:t>пам'яті (не </a:t>
            </a:r>
            <a:r>
              <a:rPr lang="uk-UA" dirty="0"/>
              <a:t>такою швидкою, як в </a:t>
            </a:r>
            <a:r>
              <a:rPr lang="uk-UA" dirty="0" smtClean="0"/>
              <a:t>CPU),  </a:t>
            </a:r>
            <a:r>
              <a:rPr lang="uk-UA" dirty="0"/>
              <a:t>величезна кількість виконавчих </a:t>
            </a:r>
            <a:r>
              <a:rPr lang="uk-UA" dirty="0" smtClean="0"/>
              <a:t>блоків;</a:t>
            </a:r>
          </a:p>
          <a:p>
            <a:pPr marL="285750" indent="-285750">
              <a:buFontTx/>
              <a:buChar char="-"/>
            </a:pPr>
            <a:endParaRPr lang="uk-UA" dirty="0"/>
          </a:p>
        </p:txBody>
      </p:sp>
      <p:sp>
        <p:nvSpPr>
          <p:cNvPr id="8" name="Прямоугольник 7"/>
          <p:cNvSpPr/>
          <p:nvPr/>
        </p:nvSpPr>
        <p:spPr>
          <a:xfrm>
            <a:off x="5125132" y="3399961"/>
            <a:ext cx="18325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/>
              <a:t>Основна</a:t>
            </a:r>
            <a:r>
              <a:rPr lang="ru-RU" b="1" dirty="0"/>
              <a:t> задача </a:t>
            </a:r>
            <a:endParaRPr lang="uk-UA" dirty="0"/>
          </a:p>
        </p:txBody>
      </p:sp>
      <p:sp>
        <p:nvSpPr>
          <p:cNvPr id="9" name="Прямоугольник 8"/>
          <p:cNvSpPr/>
          <p:nvPr/>
        </p:nvSpPr>
        <p:spPr>
          <a:xfrm>
            <a:off x="5181141" y="4221193"/>
            <a:ext cx="19502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/>
              <a:t>Основна</a:t>
            </a:r>
            <a:r>
              <a:rPr lang="ru-RU" b="1" dirty="0"/>
              <a:t> </a:t>
            </a:r>
            <a:r>
              <a:rPr lang="ru-RU" b="1" dirty="0" err="1" smtClean="0"/>
              <a:t>функція</a:t>
            </a:r>
            <a:r>
              <a:rPr lang="ru-RU" b="1" dirty="0" smtClean="0"/>
              <a:t> </a:t>
            </a:r>
            <a:endParaRPr lang="uk-UA" dirty="0"/>
          </a:p>
        </p:txBody>
      </p:sp>
      <p:sp>
        <p:nvSpPr>
          <p:cNvPr id="10" name="Прямоугольник 9"/>
          <p:cNvSpPr/>
          <p:nvPr/>
        </p:nvSpPr>
        <p:spPr>
          <a:xfrm>
            <a:off x="5208777" y="4966543"/>
            <a:ext cx="19225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 smtClean="0"/>
              <a:t>Кількість</a:t>
            </a:r>
            <a:r>
              <a:rPr lang="ru-RU" b="1" dirty="0" smtClean="0"/>
              <a:t> </a:t>
            </a:r>
            <a:r>
              <a:rPr lang="ru-RU" b="1" dirty="0" err="1" smtClean="0"/>
              <a:t>потоків</a:t>
            </a:r>
            <a:r>
              <a:rPr lang="ru-RU" b="1" dirty="0" smtClean="0"/>
              <a:t> </a:t>
            </a:r>
            <a:endParaRPr lang="uk-UA" dirty="0"/>
          </a:p>
        </p:txBody>
      </p:sp>
      <p:sp>
        <p:nvSpPr>
          <p:cNvPr id="11" name="Прямоугольник 10"/>
          <p:cNvSpPr/>
          <p:nvPr/>
        </p:nvSpPr>
        <p:spPr>
          <a:xfrm>
            <a:off x="4678888" y="5576365"/>
            <a:ext cx="29547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b="1" dirty="0" err="1" smtClean="0"/>
              <a:t>Пам</a:t>
            </a:r>
            <a:r>
              <a:rPr lang="en-US" b="1" dirty="0" smtClean="0"/>
              <a:t>’</a:t>
            </a:r>
            <a:r>
              <a:rPr lang="uk-UA" b="1" dirty="0" smtClean="0"/>
              <a:t>ять та виконавчі блоки</a:t>
            </a:r>
            <a:endParaRPr lang="uk-UA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976384" y="6488668"/>
            <a:ext cx="9688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4"/>
              </a:rPr>
              <a:t>https</a:t>
            </a:r>
            <a:r>
              <a:rPr lang="en-US" sz="1600" dirty="0">
                <a:hlinkClick r:id="rId4"/>
              </a:rPr>
              <a:t>://</a:t>
            </a:r>
            <a:r>
              <a:rPr lang="en-US" sz="1400" dirty="0" smtClean="0">
                <a:hlinkClick r:id="rId4"/>
              </a:rPr>
              <a:t>www.youtube.com/watch?v=8IrD9jfuVQM</a:t>
            </a:r>
            <a:r>
              <a:rPr lang="ru-RU" sz="1600" dirty="0" smtClean="0"/>
              <a:t> </a:t>
            </a:r>
            <a:r>
              <a:rPr lang="ru-RU" dirty="0" smtClean="0"/>
              <a:t>- </a:t>
            </a:r>
            <a:r>
              <a:rPr lang="ru-RU" sz="1400" dirty="0" smtClean="0"/>
              <a:t>про </a:t>
            </a:r>
            <a:r>
              <a:rPr lang="ru-RU" sz="1400" dirty="0" err="1" smtClean="0"/>
              <a:t>арх</a:t>
            </a:r>
            <a:r>
              <a:rPr lang="uk-UA" sz="1400" dirty="0" smtClean="0"/>
              <a:t>і</a:t>
            </a:r>
            <a:r>
              <a:rPr lang="ru-RU" sz="1400" dirty="0" err="1" smtClean="0"/>
              <a:t>тектуру</a:t>
            </a:r>
            <a:r>
              <a:rPr lang="ru-RU" sz="1400" dirty="0" smtClean="0"/>
              <a:t> </a:t>
            </a:r>
            <a:r>
              <a:rPr lang="ru-RU" sz="1400" dirty="0" err="1"/>
              <a:t>Ampere</a:t>
            </a:r>
            <a:r>
              <a:rPr lang="ru-RU" sz="1400" dirty="0"/>
              <a:t> для </a:t>
            </a:r>
            <a:r>
              <a:rPr lang="ru-RU" sz="1400" dirty="0" err="1" smtClean="0"/>
              <a:t>ігровых</a:t>
            </a:r>
            <a:r>
              <a:rPr lang="ru-RU" sz="1400" dirty="0" smtClean="0"/>
              <a:t> </a:t>
            </a:r>
            <a:r>
              <a:rPr lang="ru-RU" sz="1400" dirty="0" err="1" smtClean="0"/>
              <a:t>відеокарт</a:t>
            </a:r>
            <a:r>
              <a:rPr lang="ru-RU" sz="1400" dirty="0"/>
              <a:t>, RTX 3080 </a:t>
            </a:r>
            <a:r>
              <a:rPr lang="ru-RU" sz="1400" dirty="0" smtClean="0"/>
              <a:t>та </a:t>
            </a:r>
            <a:r>
              <a:rPr lang="ru-RU" sz="1400" dirty="0" err="1" smtClean="0"/>
              <a:t>нові</a:t>
            </a:r>
            <a:r>
              <a:rPr lang="ru-RU" sz="1400" dirty="0" smtClean="0"/>
              <a:t> </a:t>
            </a:r>
            <a:r>
              <a:rPr lang="ru-RU" sz="1400" dirty="0" err="1" smtClean="0"/>
              <a:t>технології</a:t>
            </a:r>
            <a:endParaRPr lang="uk-UA" sz="1400" dirty="0"/>
          </a:p>
        </p:txBody>
      </p:sp>
      <p:sp>
        <p:nvSpPr>
          <p:cNvPr id="12" name="Овал 11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2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603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1007" y="1102870"/>
            <a:ext cx="10953482" cy="37446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19618" y="614150"/>
            <a:ext cx="89938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b="1" u="sng" dirty="0" smtClean="0">
                <a:solidFill>
                  <a:srgbClr val="0070C0"/>
                </a:solidFill>
              </a:rPr>
              <a:t>Графічний конвеєр   </a:t>
            </a:r>
            <a:r>
              <a:rPr lang="uk-UA" sz="3200" u="sng" dirty="0" smtClean="0">
                <a:solidFill>
                  <a:srgbClr val="0070C0"/>
                </a:solidFill>
              </a:rPr>
              <a:t>(</a:t>
            </a:r>
            <a:r>
              <a:rPr lang="en-US" sz="3200" i="1" u="sng" dirty="0" smtClean="0">
                <a:solidFill>
                  <a:srgbClr val="0070C0"/>
                </a:solidFill>
              </a:rPr>
              <a:t>Graphics pipeline</a:t>
            </a:r>
            <a:r>
              <a:rPr lang="uk-UA" sz="3200" u="sng" dirty="0" smtClean="0">
                <a:solidFill>
                  <a:srgbClr val="0070C0"/>
                </a:solidFill>
              </a:rPr>
              <a:t>)</a:t>
            </a:r>
            <a:endParaRPr lang="uk-UA" sz="3200" i="1" u="sng" dirty="0">
              <a:solidFill>
                <a:srgbClr val="0070C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5195033" y="4848066"/>
            <a:ext cx="966931" cy="369332"/>
          </a:xfrm>
          <a:prstGeom prst="rect">
            <a:avLst/>
          </a:prstGeom>
          <a:ln w="3175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b="1" i="1" dirty="0" err="1">
                <a:solidFill>
                  <a:srgbClr val="0070C0"/>
                </a:solidFill>
                <a:latin typeface="Arial" panose="020B0604020202020204" pitchFamily="34" charset="0"/>
              </a:rPr>
              <a:t>Shader</a:t>
            </a:r>
            <a:endParaRPr lang="uk-UA" b="1" dirty="0">
              <a:solidFill>
                <a:srgbClr val="0070C0"/>
              </a:solidFill>
            </a:endParaRPr>
          </a:p>
        </p:txBody>
      </p:sp>
      <p:cxnSp>
        <p:nvCxnSpPr>
          <p:cNvPr id="10" name="Прямая со стрелкой 9"/>
          <p:cNvCxnSpPr/>
          <p:nvPr/>
        </p:nvCxnSpPr>
        <p:spPr>
          <a:xfrm flipH="1" flipV="1">
            <a:off x="5008728" y="2770496"/>
            <a:ext cx="669770" cy="207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 стрелкой 10"/>
          <p:cNvCxnSpPr/>
          <p:nvPr/>
        </p:nvCxnSpPr>
        <p:spPr>
          <a:xfrm flipV="1">
            <a:off x="5864803" y="2770496"/>
            <a:ext cx="2334817" cy="2077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Прямоугольник 12"/>
          <p:cNvSpPr/>
          <p:nvPr/>
        </p:nvSpPr>
        <p:spPr>
          <a:xfrm>
            <a:off x="3349237" y="5337306"/>
            <a:ext cx="73642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>
                <a:solidFill>
                  <a:srgbClr val="202122"/>
                </a:solidFill>
                <a:latin typeface="Arial" panose="020B0604020202020204" pitchFamily="34" charset="0"/>
              </a:rPr>
              <a:t>поглинання та розсіювання </a:t>
            </a:r>
            <a:r>
              <a:rPr lang="uk-UA" dirty="0" smtClean="0">
                <a:solidFill>
                  <a:srgbClr val="202122"/>
                </a:solidFill>
                <a:latin typeface="Arial" panose="020B0604020202020204" pitchFamily="34" charset="0"/>
              </a:rPr>
              <a:t>світла;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solidFill>
                  <a:srgbClr val="202122"/>
                </a:solidFill>
                <a:latin typeface="Arial" panose="020B0604020202020204" pitchFamily="34" charset="0"/>
              </a:rPr>
              <a:t> накладення текстури (вогонь, хмари, хвилі, керамічна плітка;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solidFill>
                  <a:srgbClr val="202122"/>
                </a:solidFill>
                <a:latin typeface="Arial" panose="020B0604020202020204" pitchFamily="34" charset="0"/>
              </a:rPr>
              <a:t> віддзеркалення, заломлення світла;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solidFill>
                  <a:srgbClr val="202122"/>
                </a:solidFill>
                <a:latin typeface="Arial" panose="020B0604020202020204" pitchFamily="34" charset="0"/>
              </a:rPr>
              <a:t> затінення;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dirty="0" smtClean="0">
                <a:solidFill>
                  <a:srgbClr val="202122"/>
                </a:solidFill>
                <a:latin typeface="Arial" panose="020B0604020202020204" pitchFamily="34" charset="0"/>
              </a:rPr>
              <a:t> ефекти </a:t>
            </a:r>
            <a:r>
              <a:rPr lang="uk-UA" dirty="0">
                <a:solidFill>
                  <a:srgbClr val="202122"/>
                </a:solidFill>
                <a:latin typeface="Arial" panose="020B0604020202020204" pitchFamily="34" charset="0"/>
              </a:rPr>
              <a:t>пост-обробки</a:t>
            </a:r>
            <a:endParaRPr lang="uk-UA" dirty="0"/>
          </a:p>
        </p:txBody>
      </p:sp>
      <p:sp>
        <p:nvSpPr>
          <p:cNvPr id="4" name="Управляющая кнопка: фильм 3">
            <a:hlinkClick r:id="rId4" action="ppaction://program" highlightClick="1"/>
          </p:cNvPr>
          <p:cNvSpPr/>
          <p:nvPr/>
        </p:nvSpPr>
        <p:spPr>
          <a:xfrm>
            <a:off x="6319619" y="1318833"/>
            <a:ext cx="385981" cy="369332"/>
          </a:xfrm>
          <a:prstGeom prst="actionButtonMovie">
            <a:avLst/>
          </a:prstGeom>
          <a:solidFill>
            <a:schemeClr val="bg1">
              <a:lumMod val="8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2" name="Управляющая кнопка: фильм 11">
            <a:hlinkClick r:id="rId5" action="ppaction://program" highlightClick="1"/>
          </p:cNvPr>
          <p:cNvSpPr/>
          <p:nvPr/>
        </p:nvSpPr>
        <p:spPr>
          <a:xfrm>
            <a:off x="4622747" y="1318833"/>
            <a:ext cx="385981" cy="369332"/>
          </a:xfrm>
          <a:prstGeom prst="actionButtonMovie">
            <a:avLst/>
          </a:prstGeom>
          <a:solidFill>
            <a:schemeClr val="bg1">
              <a:lumMod val="8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Управляющая кнопка: фильм 13">
            <a:hlinkClick r:id="rId6" action="ppaction://program" highlightClick="1"/>
          </p:cNvPr>
          <p:cNvSpPr/>
          <p:nvPr/>
        </p:nvSpPr>
        <p:spPr>
          <a:xfrm>
            <a:off x="6913341" y="1318833"/>
            <a:ext cx="385981" cy="369332"/>
          </a:xfrm>
          <a:prstGeom prst="actionButtonMovie">
            <a:avLst/>
          </a:prstGeom>
          <a:solidFill>
            <a:schemeClr val="bg1">
              <a:lumMod val="8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Управляющая кнопка: фильм 14">
            <a:hlinkClick r:id="rId7" action="ppaction://program" highlightClick="1"/>
          </p:cNvPr>
          <p:cNvSpPr/>
          <p:nvPr/>
        </p:nvSpPr>
        <p:spPr>
          <a:xfrm>
            <a:off x="8326336" y="1301179"/>
            <a:ext cx="385981" cy="369332"/>
          </a:xfrm>
          <a:prstGeom prst="actionButtonMovie">
            <a:avLst/>
          </a:prstGeom>
          <a:solidFill>
            <a:schemeClr val="bg1">
              <a:lumMod val="8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Управляющая кнопка: фильм 15">
            <a:hlinkClick r:id="rId8" action="ppaction://program" highlightClick="1"/>
          </p:cNvPr>
          <p:cNvSpPr/>
          <p:nvPr/>
        </p:nvSpPr>
        <p:spPr>
          <a:xfrm>
            <a:off x="8920058" y="1301179"/>
            <a:ext cx="385981" cy="369332"/>
          </a:xfrm>
          <a:prstGeom prst="actionButtonMovie">
            <a:avLst/>
          </a:prstGeom>
          <a:solidFill>
            <a:schemeClr val="bg1">
              <a:lumMod val="8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9" name="Управляющая кнопка: фильм 18">
            <a:hlinkClick r:id="rId9" action="ppaction://program" highlightClick="1"/>
          </p:cNvPr>
          <p:cNvSpPr/>
          <p:nvPr/>
        </p:nvSpPr>
        <p:spPr>
          <a:xfrm>
            <a:off x="10713492" y="1318833"/>
            <a:ext cx="385981" cy="369332"/>
          </a:xfrm>
          <a:prstGeom prst="actionButtonMovie">
            <a:avLst/>
          </a:prstGeom>
          <a:solidFill>
            <a:schemeClr val="bg1">
              <a:lumMod val="8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0" name="Управляющая кнопка: фильм 19">
            <a:hlinkClick r:id="rId10" action="ppaction://program" highlightClick="1"/>
          </p:cNvPr>
          <p:cNvSpPr/>
          <p:nvPr/>
        </p:nvSpPr>
        <p:spPr>
          <a:xfrm>
            <a:off x="5485507" y="4418780"/>
            <a:ext cx="385981" cy="369332"/>
          </a:xfrm>
          <a:prstGeom prst="actionButtonMovie">
            <a:avLst/>
          </a:prstGeom>
          <a:solidFill>
            <a:schemeClr val="bg1">
              <a:lumMod val="8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7" name="Овал 16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3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8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Рисунок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3242" y="1505910"/>
            <a:ext cx="8443659" cy="337113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Заголовок 1"/>
          <p:cNvSpPr txBox="1">
            <a:spLocks/>
          </p:cNvSpPr>
          <p:nvPr/>
        </p:nvSpPr>
        <p:spPr>
          <a:xfrm>
            <a:off x="2054994" y="591624"/>
            <a:ext cx="8229600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sz="3200" b="1" u="sng" dirty="0" err="1">
                <a:solidFill>
                  <a:srgbClr val="0070C0"/>
                </a:solidFill>
                <a:ea typeface="+mn-ea"/>
                <a:cs typeface="+mn-cs"/>
              </a:rPr>
              <a:t>Види</a:t>
            </a:r>
            <a:r>
              <a:rPr lang="ru-RU" sz="3200" dirty="0" smtClean="0"/>
              <a:t> </a:t>
            </a:r>
            <a:r>
              <a:rPr lang="ru-RU" sz="3200" b="1" u="sng" dirty="0">
                <a:solidFill>
                  <a:srgbClr val="0070C0"/>
                </a:solidFill>
                <a:ea typeface="+mn-ea"/>
                <a:cs typeface="+mn-cs"/>
              </a:rPr>
              <a:t>комп</a:t>
            </a:r>
            <a:r>
              <a:rPr lang="en-US" sz="3200" b="1" u="sng" dirty="0">
                <a:solidFill>
                  <a:srgbClr val="0070C0"/>
                </a:solidFill>
                <a:ea typeface="+mn-ea"/>
                <a:cs typeface="+mn-cs"/>
              </a:rPr>
              <a:t>’</a:t>
            </a:r>
            <a:r>
              <a:rPr lang="uk-UA" sz="3200" b="1" u="sng" dirty="0" err="1">
                <a:solidFill>
                  <a:srgbClr val="0070C0"/>
                </a:solidFill>
                <a:ea typeface="+mn-ea"/>
                <a:cs typeface="+mn-cs"/>
              </a:rPr>
              <a:t>ютерної</a:t>
            </a:r>
            <a:r>
              <a:rPr lang="uk-UA" sz="3200" b="1" u="sng" dirty="0">
                <a:solidFill>
                  <a:srgbClr val="0070C0"/>
                </a:solidFill>
                <a:ea typeface="+mn-ea"/>
                <a:cs typeface="+mn-cs"/>
              </a:rPr>
              <a:t> </a:t>
            </a:r>
            <a:r>
              <a:rPr lang="uk-UA" sz="3200" b="1" u="sng" dirty="0" smtClean="0">
                <a:solidFill>
                  <a:srgbClr val="0070C0"/>
                </a:solidFill>
                <a:ea typeface="+mn-ea"/>
                <a:cs typeface="+mn-cs"/>
              </a:rPr>
              <a:t>2</a:t>
            </a:r>
            <a:r>
              <a:rPr lang="en-US" sz="3200" b="1" u="sng" dirty="0" smtClean="0">
                <a:solidFill>
                  <a:srgbClr val="0070C0"/>
                </a:solidFill>
                <a:ea typeface="+mn-ea"/>
                <a:cs typeface="+mn-cs"/>
              </a:rPr>
              <a:t>D - </a:t>
            </a:r>
            <a:r>
              <a:rPr lang="ru-RU" sz="3200" b="1" u="sng" dirty="0" smtClean="0">
                <a:solidFill>
                  <a:srgbClr val="0070C0"/>
                </a:solidFill>
                <a:ea typeface="+mn-ea"/>
                <a:cs typeface="+mn-cs"/>
              </a:rPr>
              <a:t>граф</a:t>
            </a:r>
            <a:r>
              <a:rPr lang="uk-UA" sz="3200" b="1" u="sng" dirty="0" err="1">
                <a:solidFill>
                  <a:srgbClr val="0070C0"/>
                </a:solidFill>
                <a:ea typeface="+mn-ea"/>
                <a:cs typeface="+mn-cs"/>
              </a:rPr>
              <a:t>іки</a:t>
            </a:r>
            <a:endParaRPr lang="ru-RU" sz="3200" b="1" u="sng" dirty="0">
              <a:solidFill>
                <a:srgbClr val="0070C0"/>
              </a:solidFill>
              <a:ea typeface="+mn-ea"/>
              <a:cs typeface="+mn-cs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17936" y="4949930"/>
            <a:ext cx="2840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/>
              <a:t>Растрова графіка</a:t>
            </a:r>
            <a:endParaRPr lang="uk-UA" sz="24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125586" y="4949930"/>
            <a:ext cx="29035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400" b="1" dirty="0" smtClean="0"/>
              <a:t>Векторна графіка</a:t>
            </a:r>
            <a:endParaRPr lang="uk-UA" sz="2400" b="1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1208909" y="5317753"/>
            <a:ext cx="40911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Tx/>
              <a:buChar char="-"/>
            </a:pPr>
            <a:r>
              <a:rPr lang="uk-UA" dirty="0"/>
              <a:t>сукупність геометричних примітивів;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7018629" y="5411595"/>
            <a:ext cx="38390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dirty="0"/>
              <a:t> -  масив кольорових точок (пікселів);</a:t>
            </a:r>
          </a:p>
        </p:txBody>
      </p:sp>
      <p:sp>
        <p:nvSpPr>
          <p:cNvPr id="12" name="Овал 11"/>
          <p:cNvSpPr/>
          <p:nvPr/>
        </p:nvSpPr>
        <p:spPr>
          <a:xfrm>
            <a:off x="11030552" y="154875"/>
            <a:ext cx="965475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4-5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652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Прямоугольник 1"/>
          <p:cNvSpPr/>
          <p:nvPr/>
        </p:nvSpPr>
        <p:spPr>
          <a:xfrm>
            <a:off x="2284169" y="0"/>
            <a:ext cx="791434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3200" b="1" u="sng" dirty="0">
                <a:solidFill>
                  <a:srgbClr val="0070C0"/>
                </a:solidFill>
                <a:latin typeface="+mj-lt"/>
              </a:rPr>
              <a:t>Порівняння векторних і растрових зображень</a:t>
            </a: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1083576" y="684148"/>
          <a:ext cx="10688121" cy="588677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62707">
                  <a:extLst>
                    <a:ext uri="{9D8B030D-6E8A-4147-A177-3AD203B41FA5}">
                      <a16:colId xmlns:a16="http://schemas.microsoft.com/office/drawing/2014/main" val="4191402103"/>
                    </a:ext>
                  </a:extLst>
                </a:gridCol>
                <a:gridCol w="3562707">
                  <a:extLst>
                    <a:ext uri="{9D8B030D-6E8A-4147-A177-3AD203B41FA5}">
                      <a16:colId xmlns:a16="http://schemas.microsoft.com/office/drawing/2014/main" val="1045710634"/>
                    </a:ext>
                  </a:extLst>
                </a:gridCol>
                <a:gridCol w="3562707">
                  <a:extLst>
                    <a:ext uri="{9D8B030D-6E8A-4147-A177-3AD203B41FA5}">
                      <a16:colId xmlns:a16="http://schemas.microsoft.com/office/drawing/2014/main" val="294310477"/>
                    </a:ext>
                  </a:extLst>
                </a:gridCol>
              </a:tblGrid>
              <a:tr h="792765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Критерії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Растрове зображення</a:t>
                      </a:r>
                      <a:endParaRPr lang="uk-UA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Векторне зображення</a:t>
                      </a:r>
                      <a:endParaRPr lang="uk-UA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95918858"/>
                  </a:ext>
                </a:extLst>
              </a:tr>
              <a:tr h="415454">
                <a:tc>
                  <a:txBody>
                    <a:bodyPr/>
                    <a:lstStyle/>
                    <a:p>
                      <a:r>
                        <a:rPr lang="uk-UA" dirty="0" smtClean="0"/>
                        <a:t>Елемент зображення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піксель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Геометричний примітив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732781"/>
                  </a:ext>
                </a:extLst>
              </a:tr>
              <a:tr h="415454">
                <a:tc>
                  <a:txBody>
                    <a:bodyPr/>
                    <a:lstStyle/>
                    <a:p>
                      <a:r>
                        <a:rPr lang="uk-UA" dirty="0" smtClean="0"/>
                        <a:t>Складність зображення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будь яка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схематична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1515857"/>
                  </a:ext>
                </a:extLst>
              </a:tr>
              <a:tr h="717084">
                <a:tc>
                  <a:txBody>
                    <a:bodyPr/>
                    <a:lstStyle/>
                    <a:p>
                      <a:r>
                        <a:rPr lang="uk-UA" dirty="0" smtClean="0"/>
                        <a:t>Сфера</a:t>
                      </a:r>
                      <a:r>
                        <a:rPr lang="uk-UA" baseline="0" dirty="0" smtClean="0"/>
                        <a:t> застосування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всюди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у векторних графічних системах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63152"/>
                  </a:ext>
                </a:extLst>
              </a:tr>
              <a:tr h="415454">
                <a:tc>
                  <a:txBody>
                    <a:bodyPr/>
                    <a:lstStyle/>
                    <a:p>
                      <a:r>
                        <a:rPr lang="uk-UA" dirty="0" smtClean="0"/>
                        <a:t>Швидкість обробки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висока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низька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89063850"/>
                  </a:ext>
                </a:extLst>
              </a:tr>
              <a:tr h="717084">
                <a:tc>
                  <a:txBody>
                    <a:bodyPr/>
                    <a:lstStyle/>
                    <a:p>
                      <a:r>
                        <a:rPr lang="uk-UA" dirty="0" smtClean="0"/>
                        <a:t>Розмір файлу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залежить від розміру зображення  у пікселях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залежить від кількості об</a:t>
                      </a:r>
                      <a:r>
                        <a:rPr lang="en-US" dirty="0" smtClean="0"/>
                        <a:t>’</a:t>
                      </a:r>
                      <a:r>
                        <a:rPr lang="uk-UA" dirty="0" err="1" smtClean="0"/>
                        <a:t>єктів</a:t>
                      </a:r>
                      <a:r>
                        <a:rPr lang="uk-UA" dirty="0" smtClean="0"/>
                        <a:t> у зображенні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7409673"/>
                  </a:ext>
                </a:extLst>
              </a:tr>
              <a:tr h="559299">
                <a:tc>
                  <a:txBody>
                    <a:bodyPr/>
                    <a:lstStyle/>
                    <a:p>
                      <a:r>
                        <a:rPr lang="uk-UA" dirty="0" smtClean="0"/>
                        <a:t>Масштабування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з втратами якості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без втрат якості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6166111"/>
                  </a:ext>
                </a:extLst>
              </a:tr>
              <a:tr h="898067">
                <a:tc>
                  <a:txBody>
                    <a:bodyPr/>
                    <a:lstStyle/>
                    <a:p>
                      <a:r>
                        <a:rPr lang="uk-UA" dirty="0" smtClean="0"/>
                        <a:t>Засоби опису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розмір</a:t>
                      </a:r>
                      <a:r>
                        <a:rPr lang="uk-UA" baseline="0" dirty="0" smtClean="0"/>
                        <a:t> у пікселях, кольорова модель, масив точок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uk-UA" dirty="0" smtClean="0"/>
                        <a:t>параметри примітивів, </a:t>
                      </a:r>
                    </a:p>
                    <a:p>
                      <a:r>
                        <a:rPr lang="uk-UA" dirty="0" smtClean="0"/>
                        <a:t>колір заповнення 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763290"/>
                  </a:ext>
                </a:extLst>
              </a:tr>
              <a:tr h="956112">
                <a:tc>
                  <a:txBody>
                    <a:bodyPr/>
                    <a:lstStyle/>
                    <a:p>
                      <a:r>
                        <a:rPr lang="uk-UA" dirty="0" smtClean="0"/>
                        <a:t>Популярні формати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BMP, JPG, GIF, PNG, TIFF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endParaRPr lang="uk-UA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AI, CDR,</a:t>
                      </a:r>
                      <a:r>
                        <a:rPr kumimoji="0" lang="ru-RU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kumimoji="0" lang="en-US" sz="1600" u="none" strike="noStrike" cap="none" normalizeH="0" baseline="0" dirty="0" smtClean="0">
                          <a:ln>
                            <a:noFill/>
                          </a:ln>
                          <a:effectLst/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SVG, SWF, WMF/EMF</a:t>
                      </a:r>
                      <a:endParaRPr kumimoji="0" lang="ru-RU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8038197"/>
                  </a:ext>
                </a:extLst>
              </a:tr>
            </a:tbl>
          </a:graphicData>
        </a:graphic>
      </p:graphicFrame>
      <p:sp>
        <p:nvSpPr>
          <p:cNvPr id="7" name="Овал 6"/>
          <p:cNvSpPr/>
          <p:nvPr/>
        </p:nvSpPr>
        <p:spPr>
          <a:xfrm>
            <a:off x="11030552" y="154875"/>
            <a:ext cx="965475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4-5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673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Рисунок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3707" y="3868898"/>
            <a:ext cx="4677420" cy="303926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1449238" y="160063"/>
            <a:ext cx="9723778" cy="990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uk-UA" sz="3200" b="1" u="sng" dirty="0" smtClean="0">
                <a:solidFill>
                  <a:srgbClr val="0070C0"/>
                </a:solidFill>
              </a:rPr>
              <a:t>Запис растрових та векторних зображень у файл</a:t>
            </a:r>
            <a:endParaRPr lang="ru-RU" sz="3200" b="1" u="sng" dirty="0">
              <a:solidFill>
                <a:srgbClr val="0070C0"/>
              </a:solidFill>
            </a:endParaRPr>
          </a:p>
        </p:txBody>
      </p:sp>
      <p:grpSp>
        <p:nvGrpSpPr>
          <p:cNvPr id="15" name="Группа 14"/>
          <p:cNvGrpSpPr/>
          <p:nvPr/>
        </p:nvGrpSpPr>
        <p:grpSpPr>
          <a:xfrm>
            <a:off x="1954924" y="1022164"/>
            <a:ext cx="3743337" cy="2194002"/>
            <a:chOff x="1211986" y="1022164"/>
            <a:chExt cx="4486275" cy="2914650"/>
          </a:xfrm>
        </p:grpSpPr>
        <p:pic>
          <p:nvPicPr>
            <p:cNvPr id="2" name="Рисунок 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11986" y="1022164"/>
              <a:ext cx="4486275" cy="2914650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sp>
          <p:nvSpPr>
            <p:cNvPr id="4" name="Прямоугольник 3"/>
            <p:cNvSpPr/>
            <p:nvPr/>
          </p:nvSpPr>
          <p:spPr>
            <a:xfrm flipH="1">
              <a:off x="2285999" y="1707964"/>
              <a:ext cx="348344" cy="218807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grpSp>
        <p:nvGrpSpPr>
          <p:cNvPr id="16" name="Группа 15"/>
          <p:cNvGrpSpPr/>
          <p:nvPr/>
        </p:nvGrpSpPr>
        <p:grpSpPr>
          <a:xfrm>
            <a:off x="6847756" y="745203"/>
            <a:ext cx="4388294" cy="2593304"/>
            <a:chOff x="6140902" y="739134"/>
            <a:chExt cx="5794421" cy="3636923"/>
          </a:xfrm>
        </p:grpSpPr>
        <p:pic>
          <p:nvPicPr>
            <p:cNvPr id="3" name="Рисунок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40902" y="739134"/>
              <a:ext cx="5794421" cy="3636923"/>
            </a:xfrm>
            <a:prstGeom prst="rect">
              <a:avLst/>
            </a:prstGeom>
          </p:spPr>
        </p:pic>
        <p:sp>
          <p:nvSpPr>
            <p:cNvPr id="7" name="Прямоугольник 6"/>
            <p:cNvSpPr/>
            <p:nvPr/>
          </p:nvSpPr>
          <p:spPr>
            <a:xfrm flipH="1">
              <a:off x="6772273" y="1049106"/>
              <a:ext cx="4470474" cy="2876822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uk-UA"/>
            </a:p>
          </p:txBody>
        </p:sp>
      </p:grpSp>
      <p:cxnSp>
        <p:nvCxnSpPr>
          <p:cNvPr id="9" name="Прямая со стрелкой 8"/>
          <p:cNvCxnSpPr/>
          <p:nvPr/>
        </p:nvCxnSpPr>
        <p:spPr>
          <a:xfrm>
            <a:off x="2851078" y="1737972"/>
            <a:ext cx="4474835" cy="1251623"/>
          </a:xfrm>
          <a:prstGeom prst="straightConnector1">
            <a:avLst/>
          </a:prstGeom>
          <a:ln w="28575">
            <a:solidFill>
              <a:schemeClr val="accent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6210299" y="3373372"/>
            <a:ext cx="5225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i="1" dirty="0">
                <a:solidFill>
                  <a:schemeClr val="bg1">
                    <a:lumMod val="50000"/>
                  </a:schemeClr>
                </a:solidFill>
              </a:rPr>
              <a:t>1 2 8 3 212  45  67  45  127  4  78  225  34 ...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6206" y="644581"/>
            <a:ext cx="370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/>
              <a:t>Растрове</a:t>
            </a:r>
            <a:r>
              <a:rPr lang="ru-RU" sz="2000" b="1" dirty="0" smtClean="0"/>
              <a:t> </a:t>
            </a:r>
            <a:r>
              <a:rPr lang="ru-RU" sz="2000" b="1" dirty="0" err="1" smtClean="0"/>
              <a:t>зображення</a:t>
            </a:r>
            <a:r>
              <a:rPr lang="ru-RU" sz="2000" b="1" dirty="0" smtClean="0"/>
              <a:t>:</a:t>
            </a:r>
            <a:endParaRPr lang="uk-UA" sz="2000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746206" y="3618135"/>
            <a:ext cx="37093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/>
              <a:t>Векторне</a:t>
            </a:r>
            <a:r>
              <a:rPr lang="ru-RU" sz="2000" b="1" dirty="0" smtClean="0"/>
              <a:t> </a:t>
            </a:r>
            <a:r>
              <a:rPr lang="ru-RU" sz="2000" b="1" dirty="0" err="1" smtClean="0"/>
              <a:t>зображення</a:t>
            </a:r>
            <a:r>
              <a:rPr lang="ru-RU" sz="2000" b="1" dirty="0" smtClean="0"/>
              <a:t>:</a:t>
            </a:r>
            <a:endParaRPr lang="uk-UA" sz="2000" b="1" dirty="0"/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52176" y="5036277"/>
            <a:ext cx="5324475" cy="85725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063870" y="4571529"/>
            <a:ext cx="280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Приклад запису:</a:t>
            </a:r>
            <a:endParaRPr lang="uk-UA" dirty="0"/>
          </a:p>
        </p:txBody>
      </p:sp>
      <p:sp>
        <p:nvSpPr>
          <p:cNvPr id="23" name="TextBox 22"/>
          <p:cNvSpPr txBox="1"/>
          <p:nvPr/>
        </p:nvSpPr>
        <p:spPr>
          <a:xfrm>
            <a:off x="4516307" y="3388761"/>
            <a:ext cx="28096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/>
              <a:t>Приклад запису:</a:t>
            </a:r>
            <a:endParaRPr lang="uk-UA" dirty="0"/>
          </a:p>
        </p:txBody>
      </p:sp>
      <p:sp>
        <p:nvSpPr>
          <p:cNvPr id="8" name="TextBox 7"/>
          <p:cNvSpPr txBox="1"/>
          <p:nvPr/>
        </p:nvSpPr>
        <p:spPr>
          <a:xfrm>
            <a:off x="6052176" y="4940861"/>
            <a:ext cx="1299456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uk-UA" sz="2000" dirty="0" smtClean="0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  <a:ea typeface="Arimo" panose="020B0604020202020204" pitchFamily="34" charset="0"/>
                <a:cs typeface="Arimo" panose="020B0604020202020204" pitchFamily="34" charset="0"/>
              </a:rPr>
              <a:t>відрізок</a:t>
            </a:r>
            <a:endParaRPr lang="uk-UA" dirty="0" smtClean="0">
              <a:solidFill>
                <a:schemeClr val="bg2">
                  <a:lumMod val="50000"/>
                </a:schemeClr>
              </a:solidFill>
              <a:latin typeface="Bahnschrift Light" panose="020B0502040204020203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052177" y="5251721"/>
            <a:ext cx="1667284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uk-UA" sz="2000" dirty="0" smtClean="0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  <a:ea typeface="Arimo" panose="020B0604020202020204" pitchFamily="34" charset="0"/>
                <a:cs typeface="Arimo" panose="020B0604020202020204" pitchFamily="34" charset="0"/>
              </a:rPr>
              <a:t>коло   </a:t>
            </a:r>
            <a:endParaRPr lang="uk-UA" dirty="0" smtClean="0">
              <a:solidFill>
                <a:schemeClr val="bg2">
                  <a:lumMod val="50000"/>
                </a:schemeClr>
              </a:solidFill>
              <a:latin typeface="Bahnschrift Light" panose="020B0502040204020203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965303" y="5597235"/>
            <a:ext cx="2099983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uk-UA" sz="2000" dirty="0" smtClean="0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  <a:ea typeface="Arimo" panose="020B0604020202020204" pitchFamily="34" charset="0"/>
                <a:cs typeface="Arimo" panose="020B0604020202020204" pitchFamily="34" charset="0"/>
              </a:rPr>
              <a:t>крива </a:t>
            </a:r>
            <a:r>
              <a:rPr lang="uk-UA" sz="2000" dirty="0" err="1" smtClean="0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  <a:ea typeface="Arimo" panose="020B0604020202020204" pitchFamily="34" charset="0"/>
                <a:cs typeface="Arimo" panose="020B0604020202020204" pitchFamily="34" charset="0"/>
              </a:rPr>
              <a:t>Без’є</a:t>
            </a:r>
            <a:r>
              <a:rPr lang="uk-UA" sz="2000" dirty="0" smtClean="0">
                <a:solidFill>
                  <a:schemeClr val="bg2">
                    <a:lumMod val="50000"/>
                  </a:schemeClr>
                </a:solidFill>
                <a:latin typeface="Bahnschrift Light" panose="020B0502040204020203" pitchFamily="34" charset="0"/>
                <a:ea typeface="Arimo" panose="020B0604020202020204" pitchFamily="34" charset="0"/>
                <a:cs typeface="Arimo" panose="020B0604020202020204" pitchFamily="34" charset="0"/>
              </a:rPr>
              <a:t>   </a:t>
            </a:r>
            <a:endParaRPr lang="uk-UA" dirty="0" smtClean="0">
              <a:solidFill>
                <a:schemeClr val="bg2">
                  <a:lumMod val="50000"/>
                </a:schemeClr>
              </a:solidFill>
              <a:latin typeface="Bahnschrift Light" panose="020B0502040204020203" pitchFamily="34" charset="0"/>
              <a:ea typeface="Arimo" panose="020B0604020202020204" pitchFamily="34" charset="0"/>
              <a:cs typeface="Arimo" panose="020B0604020202020204" pitchFamily="34" charset="0"/>
            </a:endParaRPr>
          </a:p>
        </p:txBody>
      </p:sp>
      <p:sp>
        <p:nvSpPr>
          <p:cNvPr id="26" name="Овал 25"/>
          <p:cNvSpPr/>
          <p:nvPr/>
        </p:nvSpPr>
        <p:spPr>
          <a:xfrm>
            <a:off x="11030552" y="154875"/>
            <a:ext cx="965475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4-5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1050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502326" y="2333685"/>
            <a:ext cx="11278996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1600" dirty="0"/>
              <a:t>&lt;</a:t>
            </a:r>
            <a:r>
              <a:rPr lang="uk-UA" sz="1600" dirty="0" err="1"/>
              <a:t>svg</a:t>
            </a:r>
            <a:r>
              <a:rPr lang="uk-UA" sz="1600" dirty="0"/>
              <a:t> </a:t>
            </a:r>
            <a:r>
              <a:rPr lang="uk-UA" sz="1600" dirty="0" err="1"/>
              <a:t>width</a:t>
            </a:r>
            <a:r>
              <a:rPr lang="uk-UA" sz="1600" dirty="0"/>
              <a:t>="32" </a:t>
            </a:r>
            <a:r>
              <a:rPr lang="uk-UA" sz="1600" dirty="0" err="1"/>
              <a:t>height</a:t>
            </a:r>
            <a:r>
              <a:rPr lang="uk-UA" sz="1600" dirty="0"/>
              <a:t>="32" </a:t>
            </a:r>
            <a:r>
              <a:rPr lang="uk-UA" sz="1600" dirty="0" err="1"/>
              <a:t>xmlns</a:t>
            </a:r>
            <a:r>
              <a:rPr lang="uk-UA" sz="1600" dirty="0"/>
              <a:t>="http://www.w3.org/2000/svg</a:t>
            </a:r>
            <a:r>
              <a:rPr lang="uk-UA" sz="1600" dirty="0" smtClean="0"/>
              <a:t>"&gt;</a:t>
            </a:r>
          </a:p>
          <a:p>
            <a:r>
              <a:rPr lang="uk-UA" sz="1600" dirty="0" smtClean="0"/>
              <a:t>&lt;</a:t>
            </a:r>
            <a:r>
              <a:rPr lang="uk-UA" sz="1600" dirty="0"/>
              <a:t>path </a:t>
            </a:r>
            <a:r>
              <a:rPr lang="uk-UA" sz="1600" dirty="0" err="1"/>
              <a:t>fill</a:t>
            </a:r>
            <a:r>
              <a:rPr lang="uk-UA" sz="1600" dirty="0"/>
              <a:t>="</a:t>
            </a:r>
            <a:r>
              <a:rPr lang="uk-UA" sz="1600" dirty="0" err="1"/>
              <a:t>none</a:t>
            </a:r>
            <a:r>
              <a:rPr lang="uk-UA" sz="1600" dirty="0"/>
              <a:t>" d="M-1-1h11.21v11.21H-1z</a:t>
            </a:r>
            <a:r>
              <a:rPr lang="uk-UA" sz="1600" dirty="0" smtClean="0"/>
              <a:t>"/&gt;</a:t>
            </a:r>
            <a:endParaRPr lang="en-US" sz="1600" dirty="0" smtClean="0"/>
          </a:p>
          <a:p>
            <a:r>
              <a:rPr lang="uk-UA" sz="1600" dirty="0" smtClean="0"/>
              <a:t>&lt;</a:t>
            </a:r>
            <a:r>
              <a:rPr lang="uk-UA" sz="1600" dirty="0"/>
              <a:t>g</a:t>
            </a:r>
            <a:r>
              <a:rPr lang="uk-UA" sz="1600" dirty="0" smtClean="0"/>
              <a:t>&gt;</a:t>
            </a:r>
          </a:p>
          <a:p>
            <a:r>
              <a:rPr lang="uk-UA" sz="1600" dirty="0" smtClean="0"/>
              <a:t>&lt;</a:t>
            </a:r>
            <a:r>
              <a:rPr lang="uk-UA" sz="1600" dirty="0" err="1"/>
              <a:t>path</a:t>
            </a:r>
            <a:r>
              <a:rPr lang="uk-UA" sz="1600" dirty="0"/>
              <a:t> </a:t>
            </a:r>
            <a:r>
              <a:rPr lang="uk-UA" sz="1600" dirty="0" err="1"/>
              <a:t>fill</a:t>
            </a:r>
            <a:r>
              <a:rPr lang="uk-UA" sz="1600" dirty="0"/>
              <a:t>="#fff6d7" d="M1.356 1.102l15.2-.062 2.51 6.518 8.32 2.67.07 20.483-26.03-.06L1.357 1.1z</a:t>
            </a:r>
            <a:r>
              <a:rPr lang="uk-UA" sz="1600" dirty="0" smtClean="0"/>
              <a:t>"/&gt;</a:t>
            </a:r>
          </a:p>
          <a:p>
            <a:r>
              <a:rPr lang="uk-UA" sz="1600" dirty="0" smtClean="0"/>
              <a:t>&lt;</a:t>
            </a:r>
            <a:r>
              <a:rPr lang="uk-UA" sz="1600" dirty="0" err="1"/>
              <a:t>path</a:t>
            </a:r>
            <a:r>
              <a:rPr lang="uk-UA" sz="1600" dirty="0"/>
              <a:t> </a:t>
            </a:r>
            <a:r>
              <a:rPr lang="uk-UA" sz="1600" dirty="0" err="1"/>
              <a:t>fill</a:t>
            </a:r>
            <a:r>
              <a:rPr lang="uk-UA" sz="1600" dirty="0"/>
              <a:t>="#f1ce59" d="M16.967 1.202l1.804 6.42 9.334 2.23L23.79 5l-6.823-3.8z</a:t>
            </a:r>
            <a:r>
              <a:rPr lang="uk-UA" sz="1600" dirty="0" smtClean="0"/>
              <a:t>"/&gt;</a:t>
            </a:r>
          </a:p>
          <a:p>
            <a:r>
              <a:rPr lang="uk-UA" sz="1600" dirty="0" smtClean="0"/>
              <a:t>&lt;</a:t>
            </a:r>
            <a:r>
              <a:rPr lang="uk-UA" sz="1600" dirty="0" err="1"/>
              <a:t>path</a:t>
            </a:r>
            <a:r>
              <a:rPr lang="uk-UA" sz="1600" dirty="0"/>
              <a:t> </a:t>
            </a:r>
            <a:r>
              <a:rPr lang="uk-UA" sz="1600" dirty="0" err="1"/>
              <a:t>fill</a:t>
            </a:r>
            <a:r>
              <a:rPr lang="uk-UA" sz="1600" dirty="0"/>
              <a:t>="#c39427" d="M23.567 4.155c-2.494-1.96-5.185-3.53-7.39-3.745-.12-.014-.246-.022-.377-.024H1.276c-.23 0-.46.072-.623.208C.49.726.395.91.395 1.1v29.8c0 .188.09.367.258.504.167.134.387.207.623.207H27.54c.23 0 .453-.07.62-.206.168-.135.26-.315.26-.504V11.07c-.05-2.302-2.28-4.812-4.853-6.915zm-1.24 1.01c1.15.91 2.186 1.94 2.96 2.932-.67-.214-1.373-.373-2.032-.5-1.452-.263-2.872-.37-3.754-.412.005-.154.007-.328.007-.516 0-1.007-.08-2.44-.51-3.705-.004-.01-.007-.023-.012-.034 1.092.584 2.282 1.358 3.342 2.234zm4.33 25.02H2.153V1.808H15.8c.596-.028 1.11.448 1.503 1.536.357 1.036.447 2.386.446 3.323.002.685-.04 1.146-.04 1.146l-.07.754.938.008c.005 0 2.168.02 4.29.41 2.04.358 3.635 1.068 3.784 1.872.005.072.007.144.005.21v19.114z</a:t>
            </a:r>
            <a:r>
              <a:rPr lang="uk-UA" sz="1600" dirty="0" smtClean="0"/>
              <a:t>"/&gt;</a:t>
            </a:r>
          </a:p>
          <a:p>
            <a:r>
              <a:rPr lang="uk-UA" sz="1600" dirty="0" smtClean="0"/>
              <a:t>&lt;</a:t>
            </a:r>
            <a:r>
              <a:rPr lang="uk-UA" sz="1600" dirty="0" err="1"/>
              <a:t>path</a:t>
            </a:r>
            <a:r>
              <a:rPr lang="uk-UA" sz="1600" dirty="0"/>
              <a:t> </a:t>
            </a:r>
            <a:r>
              <a:rPr lang="uk-UA" sz="1600" dirty="0" err="1"/>
              <a:t>fill</a:t>
            </a:r>
            <a:r>
              <a:rPr lang="uk-UA" sz="1600" dirty="0"/>
              <a:t>="#a98109" d="M18.485 9.373H10.33l-.51 1.02h9.175l-.51-1.02zm2.038 3.058H8.293l-.51 1.02h13.25l-.51-1.02zm-1.02-1.528H9.314l-.51 1.02h11.21l-.51-1.02zm-11.72 11.72h13.25V13.96H7.783v8.663zm3.567-5.604h1.02v1.02c0 .305.305.508.713.508h2.7c.41 0 .714-.203.714-.51V17.02h1.02v1.02s-.714 1.528-1.63 1.528H13.03c-.917 0-1.63-.663-1.63-1.53s-.052-1.018-.052-1.018z" </a:t>
            </a:r>
            <a:r>
              <a:rPr lang="uk-UA" sz="1600" dirty="0" err="1"/>
              <a:t>clip-rule</a:t>
            </a:r>
            <a:r>
              <a:rPr lang="uk-UA" sz="1600" dirty="0"/>
              <a:t>="</a:t>
            </a:r>
            <a:r>
              <a:rPr lang="uk-UA" sz="1600" dirty="0" err="1"/>
              <a:t>evenodd</a:t>
            </a:r>
            <a:r>
              <a:rPr lang="uk-UA" sz="1600" dirty="0"/>
              <a:t>" </a:t>
            </a:r>
            <a:r>
              <a:rPr lang="uk-UA" sz="1600" dirty="0" err="1"/>
              <a:t>fill-rule</a:t>
            </a:r>
            <a:r>
              <a:rPr lang="uk-UA" sz="1600" dirty="0"/>
              <a:t>="</a:t>
            </a:r>
            <a:r>
              <a:rPr lang="uk-UA" sz="1600" dirty="0" err="1"/>
              <a:t>evenodd</a:t>
            </a:r>
            <a:r>
              <a:rPr lang="uk-UA" sz="1600" dirty="0" smtClean="0"/>
              <a:t>"/&gt;</a:t>
            </a:r>
            <a:endParaRPr lang="en-US" sz="1600" dirty="0" smtClean="0"/>
          </a:p>
          <a:p>
            <a:r>
              <a:rPr lang="uk-UA" sz="1600" dirty="0" smtClean="0"/>
              <a:t>&lt;/</a:t>
            </a:r>
            <a:r>
              <a:rPr lang="uk-UA" sz="1600" dirty="0"/>
              <a:t>g</a:t>
            </a:r>
            <a:r>
              <a:rPr lang="uk-UA" sz="1600" dirty="0" smtClean="0"/>
              <a:t>&gt;</a:t>
            </a:r>
          </a:p>
          <a:p>
            <a:r>
              <a:rPr lang="uk-UA" sz="1600" dirty="0" smtClean="0"/>
              <a:t>&lt;/</a:t>
            </a:r>
            <a:r>
              <a:rPr lang="uk-UA" sz="1600" dirty="0" err="1"/>
              <a:t>svg</a:t>
            </a:r>
            <a:r>
              <a:rPr lang="uk-UA" sz="1600" dirty="0"/>
              <a:t>&gt;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373" y="422893"/>
            <a:ext cx="1594335" cy="170621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04699" y="161283"/>
            <a:ext cx="88456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1" u="sng" dirty="0">
                <a:solidFill>
                  <a:srgbClr val="0070C0"/>
                </a:solidFill>
                <a:latin typeface="+mj-lt"/>
              </a:rPr>
              <a:t>Приклад запису векторного зображення (</a:t>
            </a:r>
            <a:r>
              <a:rPr lang="en-US" sz="2800" b="1" u="sng" dirty="0" err="1">
                <a:solidFill>
                  <a:srgbClr val="0070C0"/>
                </a:solidFill>
                <a:latin typeface="+mj-lt"/>
              </a:rPr>
              <a:t>svg</a:t>
            </a:r>
            <a:r>
              <a:rPr lang="en-US" sz="2800" b="1" u="sng" dirty="0">
                <a:solidFill>
                  <a:srgbClr val="0070C0"/>
                </a:solidFill>
                <a:latin typeface="+mj-lt"/>
              </a:rPr>
              <a:t>)</a:t>
            </a:r>
            <a:endParaRPr lang="uk-UA" sz="2800" b="1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8" name="Овал 7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4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358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3323064" y="336860"/>
            <a:ext cx="717673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800" b="1" u="sng" dirty="0" smtClean="0">
                <a:solidFill>
                  <a:srgbClr val="0070C0"/>
                </a:solidFill>
                <a:latin typeface="+mj-lt"/>
              </a:rPr>
              <a:t>Приклад запису </a:t>
            </a:r>
            <a:r>
              <a:rPr lang="uk-UA" sz="2800" b="1" u="sng" dirty="0">
                <a:solidFill>
                  <a:srgbClr val="0070C0"/>
                </a:solidFill>
                <a:latin typeface="+mj-lt"/>
              </a:rPr>
              <a:t>растрового зображення 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9744" y="3089709"/>
            <a:ext cx="1616668" cy="1616668"/>
          </a:xfrm>
          <a:prstGeom prst="rect">
            <a:avLst/>
          </a:prstGeom>
          <a:ln>
            <a:noFill/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7692" y="1446985"/>
            <a:ext cx="5886450" cy="4257675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cxnSp>
        <p:nvCxnSpPr>
          <p:cNvPr id="8" name="Прямая соединительная линия 7"/>
          <p:cNvCxnSpPr/>
          <p:nvPr/>
        </p:nvCxnSpPr>
        <p:spPr>
          <a:xfrm flipV="1">
            <a:off x="3080084" y="1433957"/>
            <a:ext cx="2029282" cy="1809757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/>
          <p:cNvCxnSpPr/>
          <p:nvPr/>
        </p:nvCxnSpPr>
        <p:spPr>
          <a:xfrm>
            <a:off x="3080084" y="4437246"/>
            <a:ext cx="2057608" cy="126741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Овал 8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5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7950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591050" y="247650"/>
            <a:ext cx="497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u="sng" dirty="0" smtClean="0">
                <a:solidFill>
                  <a:srgbClr val="0070C0"/>
                </a:solidFill>
                <a:latin typeface="+mj-lt"/>
              </a:rPr>
              <a:t>Фрактальна </a:t>
            </a:r>
            <a:r>
              <a:rPr lang="ru-RU" sz="3200" b="1" u="sng" dirty="0" err="1" smtClean="0">
                <a:solidFill>
                  <a:srgbClr val="0070C0"/>
                </a:solidFill>
                <a:latin typeface="+mj-lt"/>
              </a:rPr>
              <a:t>графіка</a:t>
            </a:r>
            <a:endParaRPr lang="uk-UA" sz="3200" b="1" u="sng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6046" y="1117116"/>
            <a:ext cx="5438023" cy="27931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30203" y="874495"/>
            <a:ext cx="54380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b="1" dirty="0" err="1" smtClean="0">
                <a:solidFill>
                  <a:schemeClr val="accent1">
                    <a:lumMod val="75000"/>
                  </a:schemeClr>
                </a:solidFill>
              </a:rPr>
              <a:t>Геометричні</a:t>
            </a:r>
            <a:r>
              <a:rPr lang="ru-RU" sz="2000" b="1" dirty="0" smtClean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000" b="1" dirty="0" err="1" smtClean="0">
                <a:solidFill>
                  <a:schemeClr val="accent1">
                    <a:lumMod val="75000"/>
                  </a:schemeClr>
                </a:solidFill>
              </a:rPr>
              <a:t>фрактали</a:t>
            </a:r>
            <a:r>
              <a:rPr lang="ru-RU" sz="2000" b="1" dirty="0" smtClean="0">
                <a:solidFill>
                  <a:schemeClr val="accent1">
                    <a:lumMod val="75000"/>
                  </a:schemeClr>
                </a:solidFill>
              </a:rPr>
              <a:t>. Крива Коха</a:t>
            </a:r>
            <a:endParaRPr lang="uk-UA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8508" y="4484328"/>
            <a:ext cx="2155561" cy="1788987"/>
          </a:xfrm>
          <a:prstGeom prst="rect">
            <a:avLst/>
          </a:prstGeom>
        </p:spPr>
      </p:pic>
      <p:pic>
        <p:nvPicPr>
          <p:cNvPr id="8" name="Picture 2" descr="F:\Работа\Грaфика\Fractals_ Сережа\Фрактальная графика\Безымянный2-3.bmp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975721" y="4592656"/>
            <a:ext cx="1650602" cy="1649388"/>
          </a:xfrm>
          <a:prstGeom prst="rect">
            <a:avLst/>
          </a:prstGeom>
          <a:noFill/>
          <a:ln w="38100">
            <a:solidFill>
              <a:schemeClr val="accent2">
                <a:lumMod val="75000"/>
              </a:schemeClr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8818508" y="6336566"/>
            <a:ext cx="251344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/>
              <a:t>Сніжинка Коха "навиворіт"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6054054" y="6336566"/>
            <a:ext cx="149393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/>
              <a:t>Сніжинка Коха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6168226" y="4082179"/>
            <a:ext cx="296664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600" dirty="0" smtClean="0"/>
              <a:t>Алгоритм побудови кривої Коха</a:t>
            </a:r>
            <a:endParaRPr lang="uk-UA" sz="16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9453" y="1249253"/>
            <a:ext cx="3824933" cy="5292925"/>
          </a:xfrm>
          <a:prstGeom prst="rect">
            <a:avLst/>
          </a:prstGeom>
        </p:spPr>
      </p:pic>
      <p:sp>
        <p:nvSpPr>
          <p:cNvPr id="12" name="Овал 11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6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052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64652" y="551144"/>
            <a:ext cx="2867873" cy="2100612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4144936" y="91510"/>
            <a:ext cx="4972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b="1" u="sng" dirty="0" smtClean="0">
                <a:solidFill>
                  <a:srgbClr val="0070C0"/>
                </a:solidFill>
                <a:latin typeface="+mj-lt"/>
              </a:rPr>
              <a:t>Фрактальна </a:t>
            </a:r>
            <a:r>
              <a:rPr lang="ru-RU" sz="3200" b="1" u="sng" dirty="0" err="1" smtClean="0">
                <a:solidFill>
                  <a:srgbClr val="0070C0"/>
                </a:solidFill>
                <a:latin typeface="+mj-lt"/>
              </a:rPr>
              <a:t>графіка</a:t>
            </a:r>
            <a:endParaRPr lang="uk-UA" sz="3200" b="1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05416" y="6229932"/>
            <a:ext cx="698218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z="1800" b="0" i="1" dirty="0" smtClean="0"/>
              <a:t>Фрактал Мандельброта</a:t>
            </a:r>
            <a:endParaRPr lang="ru-RU" sz="1800" b="0" i="1" dirty="0"/>
          </a:p>
          <a:p>
            <a:r>
              <a:rPr lang="ru-RU" dirty="0"/>
              <a:t> </a:t>
            </a:r>
            <a:endParaRPr lang="uk-UA" dirty="0"/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69604" y="3055989"/>
            <a:ext cx="3538262" cy="2945891"/>
          </a:xfrm>
          <a:prstGeom prst="rect">
            <a:avLst/>
          </a:prstGeom>
          <a:ln w="38100">
            <a:solidFill>
              <a:srgbClr val="FF0000"/>
            </a:solidFill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9581" y="3025509"/>
            <a:ext cx="3980717" cy="303252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2904473" y="3664017"/>
            <a:ext cx="262240" cy="21349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Прямоугольник 12"/>
          <p:cNvSpPr/>
          <p:nvPr/>
        </p:nvSpPr>
        <p:spPr>
          <a:xfrm>
            <a:off x="7937198" y="6477857"/>
            <a:ext cx="36470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sz="1200" i="1" dirty="0">
                <a:solidFill>
                  <a:schemeClr val="accent1"/>
                </a:solidFill>
              </a:rPr>
              <a:t>http://www.michurin.net/online-tools/mandelbrot.html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8613004" y="4593015"/>
                <a:ext cx="343726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uk-UA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  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3004" y="4593015"/>
                <a:ext cx="3437263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8953723" y="5068253"/>
                <a:ext cx="311439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uk-UA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uk-UA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 smtClean="0"/>
                  <a:t>&lt;R, </a:t>
                </a:r>
                <a:r>
                  <a:rPr lang="uk-UA" dirty="0" smtClean="0"/>
                  <a:t>  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smtClean="0"/>
                  <a:t>–</a:t>
                </a:r>
                <a:r>
                  <a:rPr lang="uk-UA" dirty="0" smtClean="0"/>
                  <a:t> дійсне число</a:t>
                </a:r>
                <a:endParaRPr lang="uk-UA" dirty="0"/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53723" y="5068253"/>
                <a:ext cx="3114390" cy="369332"/>
              </a:xfrm>
              <a:prstGeom prst="rect">
                <a:avLst/>
              </a:prstGeom>
              <a:blipFill>
                <a:blip r:embed="rId7"/>
                <a:stretch>
                  <a:fillRect t="-8197" b="-24590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Прямоугольник 15"/>
          <p:cNvSpPr/>
          <p:nvPr/>
        </p:nvSpPr>
        <p:spPr>
          <a:xfrm flipV="1">
            <a:off x="8861770" y="4541769"/>
            <a:ext cx="2939730" cy="95047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Прямоугольник 1"/>
          <p:cNvSpPr/>
          <p:nvPr/>
        </p:nvSpPr>
        <p:spPr>
          <a:xfrm>
            <a:off x="969795" y="694484"/>
            <a:ext cx="273562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b="1" dirty="0" err="1">
                <a:solidFill>
                  <a:schemeClr val="accent1">
                    <a:lumMod val="75000"/>
                  </a:schemeClr>
                </a:solidFill>
              </a:rPr>
              <a:t>Алгебраічні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ru-RU" sz="2000" b="1" dirty="0" err="1">
                <a:solidFill>
                  <a:schemeClr val="accent1">
                    <a:lumMod val="75000"/>
                  </a:schemeClr>
                </a:solidFill>
              </a:rPr>
              <a:t>фрактали</a:t>
            </a:r>
            <a:r>
              <a:rPr lang="ru-RU" sz="2000" b="1" dirty="0">
                <a:solidFill>
                  <a:schemeClr val="accent1">
                    <a:lumMod val="75000"/>
                  </a:schemeClr>
                </a:solidFill>
              </a:rPr>
              <a:t>. </a:t>
            </a:r>
            <a:endParaRPr lang="uk-UA" sz="20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169604" y="2487228"/>
            <a:ext cx="227697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uk-UA"/>
            </a:defPPr>
            <a:lvl1pPr>
              <a:defRPr sz="2000" b="1">
                <a:solidFill>
                  <a:schemeClr val="accent1">
                    <a:lumMod val="75000"/>
                  </a:schemeClr>
                </a:solidFill>
              </a:defRPr>
            </a:lvl1pPr>
          </a:lstStyle>
          <a:p>
            <a:r>
              <a:rPr lang="ru-RU" sz="1800" b="0" i="1" dirty="0" smtClean="0"/>
              <a:t>Фрактал </a:t>
            </a:r>
            <a:r>
              <a:rPr lang="ru-RU" sz="1800" b="0" i="1" dirty="0" err="1" smtClean="0"/>
              <a:t>Жуліа</a:t>
            </a:r>
            <a:endParaRPr lang="ru-RU" sz="1800" b="0" i="1" dirty="0"/>
          </a:p>
          <a:p>
            <a:r>
              <a:rPr lang="ru-RU" dirty="0"/>
              <a:t> </a:t>
            </a:r>
            <a:endParaRPr lang="uk-UA" dirty="0"/>
          </a:p>
        </p:txBody>
      </p:sp>
      <p:sp>
        <p:nvSpPr>
          <p:cNvPr id="18" name="Овал 17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6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241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779903" y="131337"/>
            <a:ext cx="10515600" cy="1325563"/>
          </a:xfrm>
        </p:spPr>
        <p:txBody>
          <a:bodyPr/>
          <a:lstStyle/>
          <a:p>
            <a:r>
              <a:rPr lang="uk-UA" dirty="0" smtClean="0">
                <a:solidFill>
                  <a:srgbClr val="0070C0"/>
                </a:solidFill>
              </a:rPr>
              <a:t>Питання лекції:</a:t>
            </a:r>
            <a:endParaRPr lang="uk-UA" dirty="0">
              <a:solidFill>
                <a:srgbClr val="0070C0"/>
              </a:solidFill>
            </a:endParaRPr>
          </a:p>
        </p:txBody>
      </p:sp>
      <p:sp>
        <p:nvSpPr>
          <p:cNvPr id="4" name="Прямоугольник 3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Прямоугольник 5"/>
          <p:cNvSpPr/>
          <p:nvPr/>
        </p:nvSpPr>
        <p:spPr>
          <a:xfrm>
            <a:off x="1097278" y="1268720"/>
            <a:ext cx="10915049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uk-UA" dirty="0"/>
              <a:t>Обчислювальна геометрія та комп’ютерна графіка як наукові дисципліни: взаємозв’язок, основні задачі, сфери застосування.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err="1"/>
              <a:t>Поняття</a:t>
            </a:r>
            <a:r>
              <a:rPr lang="ru-RU" dirty="0"/>
              <a:t> рендерингу, </a:t>
            </a:r>
            <a:r>
              <a:rPr lang="ru-RU" dirty="0" err="1"/>
              <a:t>типи</a:t>
            </a:r>
            <a:r>
              <a:rPr lang="ru-RU" dirty="0"/>
              <a:t> рендерингу.</a:t>
            </a:r>
            <a:endParaRPr lang="uk-UA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err="1"/>
              <a:t>Поняття</a:t>
            </a:r>
            <a:r>
              <a:rPr lang="ru-RU" dirty="0"/>
              <a:t> </a:t>
            </a:r>
            <a:r>
              <a:rPr lang="ru-RU" dirty="0" err="1"/>
              <a:t>графічного</a:t>
            </a:r>
            <a:r>
              <a:rPr lang="ru-RU" dirty="0"/>
              <a:t> </a:t>
            </a:r>
            <a:r>
              <a:rPr lang="uk-UA" dirty="0"/>
              <a:t>конвеєру</a:t>
            </a:r>
            <a:r>
              <a:rPr lang="ru-RU" dirty="0"/>
              <a:t>. Характеристика </a:t>
            </a:r>
            <a:r>
              <a:rPr lang="ru-RU" dirty="0" err="1"/>
              <a:t>основних</a:t>
            </a:r>
            <a:r>
              <a:rPr lang="ru-RU" dirty="0"/>
              <a:t> </a:t>
            </a:r>
            <a:r>
              <a:rPr lang="ru-RU" dirty="0" err="1"/>
              <a:t>етапів</a:t>
            </a:r>
            <a:r>
              <a:rPr lang="ru-RU" dirty="0"/>
              <a:t> </a:t>
            </a:r>
            <a:r>
              <a:rPr lang="ru-RU" dirty="0" err="1"/>
              <a:t>графічного</a:t>
            </a:r>
            <a:r>
              <a:rPr lang="ru-RU" dirty="0"/>
              <a:t> </a:t>
            </a:r>
            <a:r>
              <a:rPr lang="ru-RU" dirty="0" err="1"/>
              <a:t>конвеєру</a:t>
            </a:r>
            <a:r>
              <a:rPr lang="ru-RU" dirty="0"/>
              <a:t>.</a:t>
            </a:r>
            <a:endParaRPr lang="uk-UA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err="1"/>
              <a:t>Види</a:t>
            </a:r>
            <a:r>
              <a:rPr lang="ru-RU" dirty="0"/>
              <a:t> </a:t>
            </a:r>
            <a:r>
              <a:rPr lang="ru-RU" dirty="0" err="1"/>
              <a:t>комп’ютерної</a:t>
            </a:r>
            <a:r>
              <a:rPr lang="ru-RU" dirty="0"/>
              <a:t> 2</a:t>
            </a:r>
            <a:r>
              <a:rPr lang="en-US" dirty="0"/>
              <a:t>D</a:t>
            </a:r>
            <a:r>
              <a:rPr lang="ru-RU" dirty="0"/>
              <a:t>-</a:t>
            </a:r>
            <a:r>
              <a:rPr lang="ru-RU" dirty="0" err="1"/>
              <a:t>графіки</a:t>
            </a:r>
            <a:r>
              <a:rPr lang="ru-RU" dirty="0"/>
              <a:t>. </a:t>
            </a:r>
            <a:r>
              <a:rPr lang="ru-RU" dirty="0" err="1"/>
              <a:t>Особливості</a:t>
            </a:r>
            <a:r>
              <a:rPr lang="ru-RU" dirty="0"/>
              <a:t> </a:t>
            </a:r>
            <a:r>
              <a:rPr lang="ru-RU" dirty="0" err="1"/>
              <a:t>растрових</a:t>
            </a:r>
            <a:r>
              <a:rPr lang="ru-RU" dirty="0"/>
              <a:t> </a:t>
            </a:r>
            <a:r>
              <a:rPr lang="ru-RU" dirty="0" err="1"/>
              <a:t>зображень</a:t>
            </a:r>
            <a:r>
              <a:rPr lang="ru-RU" dirty="0"/>
              <a:t>. </a:t>
            </a:r>
            <a:r>
              <a:rPr lang="uk-UA" dirty="0"/>
              <a:t>Растрові графічні формати.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err="1"/>
              <a:t>Види</a:t>
            </a:r>
            <a:r>
              <a:rPr lang="ru-RU" dirty="0"/>
              <a:t> </a:t>
            </a:r>
            <a:r>
              <a:rPr lang="ru-RU" dirty="0" err="1"/>
              <a:t>комп’ютерної</a:t>
            </a:r>
            <a:r>
              <a:rPr lang="ru-RU" dirty="0"/>
              <a:t> 2</a:t>
            </a:r>
            <a:r>
              <a:rPr lang="en-US" dirty="0"/>
              <a:t>D</a:t>
            </a:r>
            <a:r>
              <a:rPr lang="ru-RU" dirty="0"/>
              <a:t>-</a:t>
            </a:r>
            <a:r>
              <a:rPr lang="ru-RU" dirty="0" err="1"/>
              <a:t>графіки</a:t>
            </a:r>
            <a:r>
              <a:rPr lang="ru-RU" dirty="0"/>
              <a:t>. </a:t>
            </a:r>
            <a:r>
              <a:rPr lang="ru-RU" dirty="0" err="1"/>
              <a:t>Особливості</a:t>
            </a:r>
            <a:r>
              <a:rPr lang="ru-RU" dirty="0"/>
              <a:t> </a:t>
            </a:r>
            <a:r>
              <a:rPr lang="ru-RU" dirty="0" err="1"/>
              <a:t>векторних</a:t>
            </a:r>
            <a:r>
              <a:rPr lang="ru-RU" dirty="0"/>
              <a:t> </a:t>
            </a:r>
            <a:r>
              <a:rPr lang="ru-RU" dirty="0" err="1"/>
              <a:t>зображень</a:t>
            </a:r>
            <a:r>
              <a:rPr lang="ru-RU" dirty="0"/>
              <a:t>. </a:t>
            </a:r>
            <a:r>
              <a:rPr lang="uk-UA" dirty="0"/>
              <a:t>Векторні графічні формати.</a:t>
            </a:r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err="1"/>
              <a:t>Види</a:t>
            </a:r>
            <a:r>
              <a:rPr lang="ru-RU" dirty="0"/>
              <a:t> </a:t>
            </a:r>
            <a:r>
              <a:rPr lang="ru-RU" dirty="0" err="1"/>
              <a:t>комп’ютерної</a:t>
            </a:r>
            <a:r>
              <a:rPr lang="ru-RU" dirty="0"/>
              <a:t> 2</a:t>
            </a:r>
            <a:r>
              <a:rPr lang="en-US" dirty="0"/>
              <a:t>D</a:t>
            </a:r>
            <a:r>
              <a:rPr lang="ru-RU" dirty="0"/>
              <a:t>-</a:t>
            </a:r>
            <a:r>
              <a:rPr lang="ru-RU" dirty="0" err="1"/>
              <a:t>графіки</a:t>
            </a:r>
            <a:r>
              <a:rPr lang="ru-RU" dirty="0"/>
              <a:t>. </a:t>
            </a:r>
            <a:r>
              <a:rPr lang="ru-RU" dirty="0" err="1"/>
              <a:t>Особливості</a:t>
            </a:r>
            <a:r>
              <a:rPr lang="ru-RU" dirty="0"/>
              <a:t> </a:t>
            </a:r>
            <a:r>
              <a:rPr lang="ru-RU" dirty="0" err="1"/>
              <a:t>фрактальних</a:t>
            </a:r>
            <a:r>
              <a:rPr lang="ru-RU" dirty="0"/>
              <a:t> </a:t>
            </a:r>
            <a:r>
              <a:rPr lang="ru-RU" dirty="0" err="1"/>
              <a:t>зображень</a:t>
            </a:r>
            <a:r>
              <a:rPr lang="ru-RU" dirty="0"/>
              <a:t>: </a:t>
            </a:r>
            <a:r>
              <a:rPr lang="ru-RU" dirty="0" err="1"/>
              <a:t>спосіб</a:t>
            </a:r>
            <a:r>
              <a:rPr lang="ru-RU" dirty="0"/>
              <a:t> </a:t>
            </a:r>
            <a:r>
              <a:rPr lang="ru-RU" dirty="0" err="1"/>
              <a:t>формування</a:t>
            </a:r>
            <a:r>
              <a:rPr lang="ru-RU" dirty="0"/>
              <a:t>, </a:t>
            </a:r>
            <a:r>
              <a:rPr lang="ru-RU" dirty="0" err="1"/>
              <a:t>застосування</a:t>
            </a:r>
            <a:r>
              <a:rPr lang="ru-RU" dirty="0"/>
              <a:t>.</a:t>
            </a:r>
            <a:endParaRPr lang="uk-UA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Характеристики растрового </a:t>
            </a:r>
            <a:r>
              <a:rPr lang="ru-RU" dirty="0" err="1"/>
              <a:t>зображення</a:t>
            </a:r>
            <a:r>
              <a:rPr lang="ru-RU" dirty="0"/>
              <a:t>.</a:t>
            </a:r>
            <a:endParaRPr lang="uk-UA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err="1"/>
              <a:t>Відеорежими</a:t>
            </a:r>
            <a:r>
              <a:rPr lang="ru-RU" dirty="0"/>
              <a:t> </a:t>
            </a:r>
            <a:r>
              <a:rPr lang="ru-RU" dirty="0" err="1"/>
              <a:t>виведення</a:t>
            </a:r>
            <a:r>
              <a:rPr lang="ru-RU" dirty="0"/>
              <a:t> </a:t>
            </a:r>
            <a:r>
              <a:rPr lang="ru-RU" dirty="0" err="1"/>
              <a:t>зображень</a:t>
            </a:r>
            <a:r>
              <a:rPr lang="ru-RU" dirty="0"/>
              <a:t>.</a:t>
            </a:r>
            <a:endParaRPr lang="uk-UA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/>
              <a:t>Характеристики </a:t>
            </a:r>
            <a:r>
              <a:rPr lang="ru-RU" dirty="0" err="1"/>
              <a:t>сучасних</a:t>
            </a:r>
            <a:r>
              <a:rPr lang="ru-RU" dirty="0"/>
              <a:t> </a:t>
            </a:r>
            <a:r>
              <a:rPr lang="ru-RU" dirty="0" err="1"/>
              <a:t>пристроїв</a:t>
            </a:r>
            <a:r>
              <a:rPr lang="ru-RU" dirty="0"/>
              <a:t> </a:t>
            </a:r>
            <a:r>
              <a:rPr lang="ru-RU" dirty="0" err="1"/>
              <a:t>виведення</a:t>
            </a:r>
            <a:r>
              <a:rPr lang="ru-RU" dirty="0"/>
              <a:t> </a:t>
            </a:r>
            <a:r>
              <a:rPr lang="ru-RU" dirty="0" err="1"/>
              <a:t>графічної</a:t>
            </a:r>
            <a:r>
              <a:rPr lang="ru-RU" dirty="0"/>
              <a:t> </a:t>
            </a:r>
            <a:r>
              <a:rPr lang="ru-RU" dirty="0" err="1"/>
              <a:t>інформації</a:t>
            </a:r>
            <a:r>
              <a:rPr lang="ru-RU" dirty="0"/>
              <a:t> (</a:t>
            </a:r>
            <a:r>
              <a:rPr lang="ru-RU" dirty="0" err="1"/>
              <a:t>оцінка</a:t>
            </a:r>
            <a:r>
              <a:rPr lang="ru-RU" dirty="0"/>
              <a:t> </a:t>
            </a:r>
            <a:r>
              <a:rPr lang="ru-RU" dirty="0" err="1"/>
              <a:t>роздільної</a:t>
            </a:r>
            <a:r>
              <a:rPr lang="ru-RU" dirty="0"/>
              <a:t> </a:t>
            </a:r>
            <a:r>
              <a:rPr lang="ru-RU" dirty="0" err="1"/>
              <a:t>здатності</a:t>
            </a:r>
            <a:r>
              <a:rPr lang="ru-RU" dirty="0"/>
              <a:t>, кількість </a:t>
            </a:r>
            <a:r>
              <a:rPr lang="ru-RU" dirty="0" err="1"/>
              <a:t>кольорів</a:t>
            </a:r>
            <a:r>
              <a:rPr lang="ru-RU" dirty="0"/>
              <a:t>).</a:t>
            </a:r>
            <a:endParaRPr lang="uk-UA" dirty="0"/>
          </a:p>
          <a:p>
            <a:pPr marL="342900" lvl="0" indent="-342900">
              <a:lnSpc>
                <a:spcPct val="150000"/>
              </a:lnSpc>
              <a:buFont typeface="+mj-lt"/>
              <a:buAutoNum type="arabicPeriod"/>
            </a:pPr>
            <a:r>
              <a:rPr lang="ru-RU" dirty="0" err="1"/>
              <a:t>Способи</a:t>
            </a:r>
            <a:r>
              <a:rPr lang="ru-RU" dirty="0"/>
              <a:t> </a:t>
            </a:r>
            <a:r>
              <a:rPr lang="ru-RU" dirty="0" err="1"/>
              <a:t>подолання</a:t>
            </a:r>
            <a:r>
              <a:rPr lang="ru-RU" dirty="0"/>
              <a:t> </a:t>
            </a:r>
            <a:r>
              <a:rPr lang="ru-RU" dirty="0" err="1"/>
              <a:t>недосконалостей</a:t>
            </a:r>
            <a:r>
              <a:rPr lang="ru-RU" dirty="0"/>
              <a:t> </a:t>
            </a:r>
            <a:r>
              <a:rPr lang="ru-RU" dirty="0" err="1"/>
              <a:t>пристроїв</a:t>
            </a:r>
            <a:r>
              <a:rPr lang="ru-RU" dirty="0"/>
              <a:t>. </a:t>
            </a:r>
            <a:endParaRPr lang="uk-UA" dirty="0"/>
          </a:p>
        </p:txBody>
      </p:sp>
    </p:spTree>
    <p:extLst>
      <p:ext uri="{BB962C8B-B14F-4D97-AF65-F5344CB8AC3E}">
        <p14:creationId xmlns:p14="http://schemas.microsoft.com/office/powerpoint/2010/main" val="3451413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5" name="TextBox 4"/>
          <p:cNvSpPr txBox="1"/>
          <p:nvPr/>
        </p:nvSpPr>
        <p:spPr>
          <a:xfrm>
            <a:off x="3971775" y="237702"/>
            <a:ext cx="53453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u="sng" dirty="0" err="1">
                <a:solidFill>
                  <a:srgbClr val="0070C0"/>
                </a:solidFill>
                <a:latin typeface="+mj-lt"/>
              </a:rPr>
              <a:t>Фрактальна</a:t>
            </a:r>
            <a:r>
              <a:rPr lang="uk-UA" sz="3200" b="1" u="sng" dirty="0">
                <a:solidFill>
                  <a:srgbClr val="0070C0"/>
                </a:solidFill>
                <a:latin typeface="+mj-lt"/>
              </a:rPr>
              <a:t> графіка</a:t>
            </a:r>
          </a:p>
        </p:txBody>
      </p:sp>
      <p:sp>
        <p:nvSpPr>
          <p:cNvPr id="6" name="Прямоугольник 5"/>
          <p:cNvSpPr/>
          <p:nvPr/>
        </p:nvSpPr>
        <p:spPr>
          <a:xfrm>
            <a:off x="774292" y="848184"/>
            <a:ext cx="10949278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Tx/>
              <a:buChar char="-"/>
            </a:pPr>
            <a:r>
              <a:rPr lang="uk-UA" sz="2000" dirty="0" smtClean="0">
                <a:solidFill>
                  <a:schemeClr val="accent1">
                    <a:lumMod val="50000"/>
                  </a:schemeClr>
                </a:solidFill>
              </a:rPr>
              <a:t>кожен </a:t>
            </a:r>
            <a:r>
              <a:rPr lang="uk-UA" sz="2000" dirty="0">
                <a:solidFill>
                  <a:schemeClr val="accent1">
                    <a:lumMod val="50000"/>
                  </a:schemeClr>
                </a:solidFill>
              </a:rPr>
              <a:t>піксель </a:t>
            </a:r>
            <a:r>
              <a:rPr lang="uk-UA" sz="2000" dirty="0" smtClean="0">
                <a:solidFill>
                  <a:schemeClr val="accent1">
                    <a:lumMod val="50000"/>
                  </a:schemeClr>
                </a:solidFill>
              </a:rPr>
              <a:t>зображення обробляється </a:t>
            </a:r>
            <a:r>
              <a:rPr lang="uk-UA" sz="2000" dirty="0">
                <a:solidFill>
                  <a:schemeClr val="accent1">
                    <a:lumMod val="50000"/>
                  </a:schemeClr>
                </a:solidFill>
              </a:rPr>
              <a:t>по заданій математичній </a:t>
            </a:r>
            <a:r>
              <a:rPr lang="uk-UA" sz="2000" dirty="0" smtClean="0">
                <a:solidFill>
                  <a:schemeClr val="accent1">
                    <a:lumMod val="50000"/>
                  </a:schemeClr>
                </a:solidFill>
              </a:rPr>
              <a:t>формулі. </a:t>
            </a:r>
          </a:p>
          <a:p>
            <a:pPr marL="358775"/>
            <a:r>
              <a:rPr lang="uk-UA" sz="2000" dirty="0" smtClean="0">
                <a:solidFill>
                  <a:schemeClr val="accent1">
                    <a:lumMod val="50000"/>
                  </a:schemeClr>
                </a:solidFill>
              </a:rPr>
              <a:t>Ніякі об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uk-UA" sz="2000" dirty="0" err="1" smtClean="0">
                <a:solidFill>
                  <a:schemeClr val="accent1">
                    <a:lumMod val="50000"/>
                  </a:schemeClr>
                </a:solidFill>
              </a:rPr>
              <a:t>єкти</a:t>
            </a:r>
            <a:r>
              <a:rPr lang="uk-UA" sz="2000" dirty="0" smtClean="0">
                <a:solidFill>
                  <a:schemeClr val="accent1">
                    <a:lumMod val="50000"/>
                  </a:schemeClr>
                </a:solidFill>
              </a:rPr>
              <a:t> в </a:t>
            </a:r>
            <a:r>
              <a:rPr lang="uk-UA" sz="2000" dirty="0" err="1" smtClean="0">
                <a:solidFill>
                  <a:schemeClr val="accent1">
                    <a:lumMod val="50000"/>
                  </a:schemeClr>
                </a:solidFill>
              </a:rPr>
              <a:t>пам</a:t>
            </a:r>
            <a:r>
              <a:rPr lang="en-US" sz="2000" dirty="0" smtClean="0">
                <a:solidFill>
                  <a:schemeClr val="accent1">
                    <a:lumMod val="50000"/>
                  </a:schemeClr>
                </a:solidFill>
              </a:rPr>
              <a:t>’</a:t>
            </a:r>
            <a:r>
              <a:rPr lang="uk-UA" sz="2000" dirty="0" smtClean="0">
                <a:solidFill>
                  <a:schemeClr val="accent1">
                    <a:lumMod val="50000"/>
                  </a:schemeClr>
                </a:solidFill>
              </a:rPr>
              <a:t>яті не зберігаються! Зберігається тільки формула (рівняння або система рівнянь)</a:t>
            </a:r>
            <a:endParaRPr lang="uk-UA" sz="2000" dirty="0">
              <a:solidFill>
                <a:schemeClr val="accent1">
                  <a:lumMod val="50000"/>
                </a:schemeClr>
              </a:solidFill>
            </a:endParaRPr>
          </a:p>
        </p:txBody>
      </p:sp>
      <p:grpSp>
        <p:nvGrpSpPr>
          <p:cNvPr id="7" name="Группа 6"/>
          <p:cNvGrpSpPr/>
          <p:nvPr/>
        </p:nvGrpSpPr>
        <p:grpSpPr>
          <a:xfrm>
            <a:off x="1197805" y="1967047"/>
            <a:ext cx="9919373" cy="2256171"/>
            <a:chOff x="1266836" y="6397876"/>
            <a:chExt cx="10011637" cy="2549484"/>
          </a:xfrm>
        </p:grpSpPr>
        <p:pic>
          <p:nvPicPr>
            <p:cNvPr id="8" name="Picture 2" descr="F:\Работа\Грaфика\Fractals_ Сережа\Фрактальная графика\Безымянный2-6.bmp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4992210" y="6397877"/>
              <a:ext cx="2403800" cy="2549483"/>
            </a:xfrm>
            <a:prstGeom prst="rect">
              <a:avLst/>
            </a:prstGeom>
          </p:spPr>
        </p:pic>
        <p:pic>
          <p:nvPicPr>
            <p:cNvPr id="9" name="Picture 2" descr="F:\Работа\Грaфика\Fractals_ Сережа\Фрактальная графика\Безымянный.bmp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53163" y="6397876"/>
              <a:ext cx="3225310" cy="25494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Picture 2" descr="F:\Работа\Грaфика\Fractals_ Сережа\Фрактальная графика\Безымянный5-2.bmp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66836" y="6397876"/>
              <a:ext cx="3005069" cy="24790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3" name="Рисунок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7805" y="4694446"/>
            <a:ext cx="2362701" cy="1990836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4993727" y="4325114"/>
            <a:ext cx="3301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>
                <a:solidFill>
                  <a:schemeClr val="accent1">
                    <a:lumMod val="75000"/>
                  </a:schemeClr>
                </a:solidFill>
              </a:rPr>
              <a:t>Живі </a:t>
            </a:r>
            <a:r>
              <a:rPr lang="uk-UA" b="1" dirty="0" err="1" smtClean="0">
                <a:solidFill>
                  <a:schemeClr val="accent1">
                    <a:lumMod val="75000"/>
                  </a:schemeClr>
                </a:solidFill>
              </a:rPr>
              <a:t>фрактали</a:t>
            </a:r>
            <a:endParaRPr lang="uk-UA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22750" y="4681348"/>
            <a:ext cx="2326632" cy="1991103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41811" y="4818178"/>
            <a:ext cx="3099634" cy="1987809"/>
          </a:xfrm>
          <a:prstGeom prst="rect">
            <a:avLst/>
          </a:prstGeom>
        </p:spPr>
      </p:pic>
      <p:sp>
        <p:nvSpPr>
          <p:cNvPr id="17" name="Овал 16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6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2087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3080085" y="247650"/>
            <a:ext cx="732482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3200" b="1" u="sng" dirty="0" smtClean="0">
                <a:solidFill>
                  <a:srgbClr val="0070C0"/>
                </a:solidFill>
                <a:latin typeface="+mj-lt"/>
              </a:rPr>
              <a:t>Характеристики растрового зображення</a:t>
            </a:r>
            <a:endParaRPr lang="uk-UA" sz="3200" b="1" u="sng" dirty="0">
              <a:solidFill>
                <a:srgbClr val="0070C0"/>
              </a:solidFill>
              <a:latin typeface="+mj-lt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90725" y="3649260"/>
            <a:ext cx="5086350" cy="3015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575945" y="1033982"/>
            <a:ext cx="975836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Роздільна </a:t>
            </a:r>
            <a:r>
              <a:rPr lang="uk-UA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здатність</a:t>
            </a:r>
            <a:r>
              <a:rPr lang="uk-UA" sz="2400" b="1" dirty="0" smtClean="0">
                <a:latin typeface="+mj-lt"/>
              </a:rPr>
              <a:t> </a:t>
            </a:r>
            <a:r>
              <a:rPr lang="en-US" sz="2400" b="1" dirty="0" smtClean="0">
                <a:latin typeface="+mj-lt"/>
              </a:rPr>
              <a:t>(</a:t>
            </a:r>
            <a:r>
              <a:rPr lang="en-US" i="1" dirty="0" smtClean="0"/>
              <a:t>resolution</a:t>
            </a:r>
            <a:r>
              <a:rPr lang="en-US" dirty="0" smtClean="0"/>
              <a:t>) </a:t>
            </a:r>
            <a:r>
              <a:rPr lang="ru-RU" dirty="0" smtClean="0">
                <a:latin typeface="Arial" charset="0"/>
              </a:rPr>
              <a:t>– </a:t>
            </a:r>
            <a:r>
              <a:rPr lang="ru-RU" dirty="0" err="1" smtClean="0">
                <a:latin typeface="Arial" charset="0"/>
              </a:rPr>
              <a:t>кількість</a:t>
            </a:r>
            <a:r>
              <a:rPr lang="ru-RU" dirty="0" smtClean="0">
                <a:latin typeface="Arial" charset="0"/>
              </a:rPr>
              <a:t> </a:t>
            </a:r>
            <a:r>
              <a:rPr lang="ru-RU" dirty="0" err="1" smtClean="0">
                <a:latin typeface="Arial" charset="0"/>
              </a:rPr>
              <a:t>точок</a:t>
            </a:r>
            <a:r>
              <a:rPr lang="ru-RU" dirty="0" smtClean="0">
                <a:latin typeface="Arial" charset="0"/>
              </a:rPr>
              <a:t> на </a:t>
            </a:r>
            <a:r>
              <a:rPr lang="ru-RU" dirty="0" err="1" smtClean="0">
                <a:latin typeface="Arial" charset="0"/>
              </a:rPr>
              <a:t>одиницю</a:t>
            </a:r>
            <a:r>
              <a:rPr lang="ru-RU" dirty="0" smtClean="0">
                <a:latin typeface="Arial" charset="0"/>
              </a:rPr>
              <a:t> </a:t>
            </a:r>
            <a:r>
              <a:rPr lang="ru-RU" dirty="0" err="1" smtClean="0">
                <a:latin typeface="Arial" charset="0"/>
              </a:rPr>
              <a:t>довжини</a:t>
            </a:r>
            <a:r>
              <a:rPr lang="ru-RU" dirty="0" smtClean="0">
                <a:latin typeface="Arial" charset="0"/>
              </a:rPr>
              <a:t>, </a:t>
            </a:r>
            <a:r>
              <a:rPr lang="en-US" i="1" dirty="0">
                <a:latin typeface="Arial" charset="0"/>
              </a:rPr>
              <a:t>dpi</a:t>
            </a:r>
            <a:r>
              <a:rPr lang="en-US" dirty="0">
                <a:latin typeface="Arial" charset="0"/>
              </a:rPr>
              <a:t> (dot per inch</a:t>
            </a:r>
            <a:r>
              <a:rPr lang="en-US" dirty="0" smtClean="0">
                <a:latin typeface="Arial" charset="0"/>
              </a:rPr>
              <a:t>);</a:t>
            </a:r>
            <a:endParaRPr lang="uk-UA" dirty="0" smtClean="0">
              <a:latin typeface="Arial" charset="0"/>
            </a:endParaRPr>
          </a:p>
          <a:p>
            <a:endParaRPr lang="uk-UA" dirty="0">
              <a:latin typeface="Arial" charset="0"/>
            </a:endParaRPr>
          </a:p>
          <a:p>
            <a:pPr marL="5111750" indent="-5111750"/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Битова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глибина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,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глибина</a:t>
            </a:r>
            <a:r>
              <a:rPr lang="ru-RU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ru-RU" dirty="0" err="1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кольору</a:t>
            </a:r>
            <a:r>
              <a:rPr lang="en-US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(</a:t>
            </a:r>
            <a:r>
              <a:rPr lang="en-US" i="1" dirty="0"/>
              <a:t>color </a:t>
            </a:r>
            <a:r>
              <a:rPr lang="en-US" i="1" dirty="0" smtClean="0"/>
              <a:t>depth</a:t>
            </a:r>
            <a:r>
              <a:rPr lang="en-US" dirty="0" smtClean="0"/>
              <a:t>)</a:t>
            </a:r>
            <a:r>
              <a:rPr lang="en-US" dirty="0" smtClean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en-US" dirty="0">
                <a:latin typeface="Arial" charset="0"/>
              </a:rPr>
              <a:t>– </a:t>
            </a:r>
            <a:r>
              <a:rPr lang="ru-RU" dirty="0" smtClean="0">
                <a:latin typeface="Arial" charset="0"/>
              </a:rPr>
              <a:t>об</a:t>
            </a:r>
            <a:r>
              <a:rPr lang="en-US" dirty="0" smtClean="0">
                <a:latin typeface="Arial" charset="0"/>
              </a:rPr>
              <a:t>’</a:t>
            </a:r>
            <a:r>
              <a:rPr lang="uk-UA" dirty="0" err="1" smtClean="0">
                <a:latin typeface="Arial" charset="0"/>
              </a:rPr>
              <a:t>єм</a:t>
            </a:r>
            <a:r>
              <a:rPr lang="ru-RU" dirty="0" smtClean="0">
                <a:latin typeface="Arial" charset="0"/>
              </a:rPr>
              <a:t> </a:t>
            </a:r>
            <a:r>
              <a:rPr lang="ru-RU" dirty="0" err="1" smtClean="0">
                <a:latin typeface="Arial" charset="0"/>
              </a:rPr>
              <a:t>пам</a:t>
            </a:r>
            <a:r>
              <a:rPr lang="en-US" dirty="0" smtClean="0">
                <a:latin typeface="Arial" charset="0"/>
              </a:rPr>
              <a:t>’</a:t>
            </a:r>
            <a:r>
              <a:rPr lang="ru-RU" dirty="0" err="1" smtClean="0">
                <a:latin typeface="Arial" charset="0"/>
              </a:rPr>
              <a:t>ят</a:t>
            </a:r>
            <a:r>
              <a:rPr lang="uk-UA" dirty="0">
                <a:latin typeface="Arial" charset="0"/>
              </a:rPr>
              <a:t>і</a:t>
            </a:r>
            <a:r>
              <a:rPr lang="ru-RU" dirty="0" smtClean="0">
                <a:latin typeface="Arial" charset="0"/>
              </a:rPr>
              <a:t> </a:t>
            </a:r>
            <a:r>
              <a:rPr lang="ru-RU" dirty="0">
                <a:latin typeface="Arial" charset="0"/>
              </a:rPr>
              <a:t>для </a:t>
            </a:r>
            <a:r>
              <a:rPr lang="ru-RU" dirty="0" err="1" smtClean="0">
                <a:latin typeface="Arial" charset="0"/>
              </a:rPr>
              <a:t>кодування</a:t>
            </a:r>
            <a:r>
              <a:rPr lang="ru-RU" dirty="0" smtClean="0">
                <a:latin typeface="Arial" charset="0"/>
              </a:rPr>
              <a:t> </a:t>
            </a:r>
            <a:r>
              <a:rPr lang="ru-RU" dirty="0" err="1" smtClean="0">
                <a:latin typeface="Arial" charset="0"/>
              </a:rPr>
              <a:t>кольору</a:t>
            </a:r>
            <a:r>
              <a:rPr lang="ru-RU" dirty="0" smtClean="0">
                <a:latin typeface="Arial" charset="0"/>
              </a:rPr>
              <a:t> </a:t>
            </a:r>
            <a:r>
              <a:rPr lang="ru-RU" dirty="0">
                <a:latin typeface="Arial" charset="0"/>
              </a:rPr>
              <a:t>одного </a:t>
            </a:r>
            <a:r>
              <a:rPr lang="ru-RU" dirty="0" err="1" smtClean="0">
                <a:latin typeface="Arial" charset="0"/>
              </a:rPr>
              <a:t>пікселя</a:t>
            </a:r>
            <a:r>
              <a:rPr lang="en-US" dirty="0">
                <a:latin typeface="Arial" charset="0"/>
              </a:rPr>
              <a:t>, </a:t>
            </a:r>
            <a:r>
              <a:rPr lang="en-US" i="1" dirty="0" err="1">
                <a:latin typeface="Arial" charset="0"/>
              </a:rPr>
              <a:t>bpp</a:t>
            </a:r>
            <a:r>
              <a:rPr lang="en-US" dirty="0">
                <a:latin typeface="Arial" charset="0"/>
              </a:rPr>
              <a:t> (bits per pixel</a:t>
            </a:r>
            <a:r>
              <a:rPr lang="en-US" dirty="0" smtClean="0">
                <a:latin typeface="Arial" charset="0"/>
              </a:rPr>
              <a:t>)</a:t>
            </a:r>
            <a:endParaRPr lang="uk-UA" dirty="0" smtClean="0">
              <a:latin typeface="Arial" charset="0"/>
            </a:endParaRPr>
          </a:p>
          <a:p>
            <a:endParaRPr lang="en-US" dirty="0" smtClean="0">
              <a:latin typeface="Arial" charset="0"/>
            </a:endParaRPr>
          </a:p>
          <a:p>
            <a:pPr marL="4483100" indent="-4483100"/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Колірний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(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тоновий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) </a:t>
            </a:r>
            <a:r>
              <a:rPr lang="ru-RU" dirty="0" err="1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діапазон</a:t>
            </a:r>
            <a:r>
              <a:rPr lang="ru-RU" dirty="0">
                <a:solidFill>
                  <a:schemeClr val="accent1">
                    <a:lumMod val="50000"/>
                  </a:schemeClr>
                </a:solidFill>
                <a:latin typeface="Arial" charset="0"/>
              </a:rPr>
              <a:t> </a:t>
            </a:r>
            <a:r>
              <a:rPr lang="ru-RU" dirty="0"/>
              <a:t> (</a:t>
            </a:r>
            <a:r>
              <a:rPr lang="ru-RU" i="1" dirty="0" err="1"/>
              <a:t>color</a:t>
            </a:r>
            <a:r>
              <a:rPr lang="ru-RU" i="1" dirty="0"/>
              <a:t> </a:t>
            </a:r>
            <a:r>
              <a:rPr lang="ru-RU" i="1" dirty="0" err="1"/>
              <a:t>range</a:t>
            </a:r>
            <a:r>
              <a:rPr lang="ru-RU" dirty="0" smtClean="0"/>
              <a:t>) -</a:t>
            </a:r>
            <a:r>
              <a:rPr lang="en-US" dirty="0" smtClean="0"/>
              <a:t> </a:t>
            </a:r>
            <a:r>
              <a:rPr lang="ru-RU" dirty="0">
                <a:latin typeface="Arial" charset="0"/>
              </a:rPr>
              <a:t>максимальна </a:t>
            </a:r>
            <a:r>
              <a:rPr lang="ru-RU" dirty="0" err="1">
                <a:latin typeface="Arial" charset="0"/>
              </a:rPr>
              <a:t>кількість</a:t>
            </a:r>
            <a:r>
              <a:rPr lang="ru-RU" dirty="0">
                <a:latin typeface="Arial" charset="0"/>
              </a:rPr>
              <a:t> </a:t>
            </a:r>
            <a:r>
              <a:rPr lang="ru-RU" dirty="0" err="1" smtClean="0">
                <a:latin typeface="Arial" charset="0"/>
              </a:rPr>
              <a:t>кольорів</a:t>
            </a:r>
            <a:r>
              <a:rPr lang="ru-RU" dirty="0" smtClean="0">
                <a:latin typeface="Arial" charset="0"/>
              </a:rPr>
              <a:t> при </a:t>
            </a:r>
            <a:r>
              <a:rPr lang="ru-RU" dirty="0" err="1">
                <a:latin typeface="Arial" charset="0"/>
              </a:rPr>
              <a:t>створенні</a:t>
            </a:r>
            <a:r>
              <a:rPr lang="ru-RU" dirty="0">
                <a:latin typeface="Arial" charset="0"/>
              </a:rPr>
              <a:t> </a:t>
            </a:r>
            <a:r>
              <a:rPr lang="ru-RU" dirty="0" err="1">
                <a:latin typeface="Arial" charset="0"/>
              </a:rPr>
              <a:t>зображення</a:t>
            </a:r>
            <a:endParaRPr lang="ru-RU" dirty="0">
              <a:latin typeface="Arial" charset="0"/>
            </a:endParaRPr>
          </a:p>
          <a:p>
            <a:endParaRPr lang="ru-RU" dirty="0">
              <a:latin typeface="Arial" charset="0"/>
            </a:endParaRPr>
          </a:p>
          <a:p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6654188" y="3298318"/>
            <a:ext cx="4847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b="1" dirty="0" smtClean="0">
                <a:solidFill>
                  <a:srgbClr val="0070C0"/>
                </a:solidFill>
                <a:latin typeface="+mj-lt"/>
              </a:rPr>
              <a:t>Глибина кольору, 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n</a:t>
            </a:r>
            <a:r>
              <a:rPr lang="uk-UA" sz="2000" b="1" dirty="0" smtClean="0">
                <a:solidFill>
                  <a:srgbClr val="0070C0"/>
                </a:solidFill>
                <a:latin typeface="+mj-lt"/>
              </a:rPr>
              <a:t>        Кількість кольорів</a:t>
            </a:r>
            <a:r>
              <a:rPr lang="en-US" sz="2000" b="1" dirty="0" smtClean="0">
                <a:solidFill>
                  <a:srgbClr val="0070C0"/>
                </a:solidFill>
                <a:latin typeface="+mj-lt"/>
              </a:rPr>
              <a:t>, K</a:t>
            </a:r>
            <a:endParaRPr lang="uk-UA" sz="2000" b="1" dirty="0">
              <a:solidFill>
                <a:srgbClr val="0070C0"/>
              </a:solidFill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8077716" y="5997335"/>
                <a:ext cx="1727755" cy="461665"/>
              </a:xfrm>
              <a:prstGeom prst="rect">
                <a:avLst/>
              </a:prstGeom>
              <a:noFill/>
              <a:ln>
                <a:solidFill>
                  <a:srgbClr val="00B0F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uk-UA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uk-UA" sz="2400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77716" y="5997335"/>
                <a:ext cx="1727755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solidFill>
                  <a:srgbClr val="00B0F0"/>
                </a:solidFill>
              </a:ln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7601638" y="3942446"/>
            <a:ext cx="48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1</a:t>
            </a:r>
            <a:endParaRPr lang="uk-UA" sz="2000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9563100" y="3942446"/>
            <a:ext cx="48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2</a:t>
            </a:r>
            <a:endParaRPr lang="uk-UA" sz="2000" b="1" i="1" dirty="0"/>
          </a:p>
        </p:txBody>
      </p:sp>
      <p:sp>
        <p:nvSpPr>
          <p:cNvPr id="10" name="TextBox 9"/>
          <p:cNvSpPr txBox="1"/>
          <p:nvPr/>
        </p:nvSpPr>
        <p:spPr>
          <a:xfrm>
            <a:off x="7592973" y="5238813"/>
            <a:ext cx="48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2</a:t>
            </a:r>
            <a:endParaRPr lang="uk-UA" sz="2000" b="1" i="1" dirty="0"/>
          </a:p>
        </p:txBody>
      </p:sp>
      <p:sp>
        <p:nvSpPr>
          <p:cNvPr id="11" name="TextBox 10"/>
          <p:cNvSpPr txBox="1"/>
          <p:nvPr/>
        </p:nvSpPr>
        <p:spPr>
          <a:xfrm>
            <a:off x="9563100" y="5238813"/>
            <a:ext cx="48474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smtClean="0"/>
              <a:t>4</a:t>
            </a:r>
            <a:endParaRPr lang="uk-UA" sz="2000" b="1" i="1" dirty="0"/>
          </a:p>
        </p:txBody>
      </p:sp>
      <p:sp>
        <p:nvSpPr>
          <p:cNvPr id="12" name="Прямоугольник 11"/>
          <p:cNvSpPr/>
          <p:nvPr/>
        </p:nvSpPr>
        <p:spPr>
          <a:xfrm>
            <a:off x="10267720" y="3944039"/>
            <a:ext cx="396608" cy="407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Прямоугольник 12"/>
          <p:cNvSpPr/>
          <p:nvPr/>
        </p:nvSpPr>
        <p:spPr>
          <a:xfrm>
            <a:off x="10783676" y="3942201"/>
            <a:ext cx="396608" cy="4076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Прямоугольник 13"/>
          <p:cNvSpPr/>
          <p:nvPr/>
        </p:nvSpPr>
        <p:spPr>
          <a:xfrm>
            <a:off x="10331554" y="5053362"/>
            <a:ext cx="396608" cy="40762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5" name="Прямоугольник 14"/>
          <p:cNvSpPr/>
          <p:nvPr/>
        </p:nvSpPr>
        <p:spPr>
          <a:xfrm>
            <a:off x="10847510" y="5051524"/>
            <a:ext cx="396608" cy="40762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6" name="Прямоугольник 15"/>
          <p:cNvSpPr/>
          <p:nvPr/>
        </p:nvSpPr>
        <p:spPr>
          <a:xfrm>
            <a:off x="10331554" y="5546441"/>
            <a:ext cx="396608" cy="407624"/>
          </a:xfrm>
          <a:prstGeom prst="rect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7" name="Прямоугольник 26"/>
          <p:cNvSpPr/>
          <p:nvPr/>
        </p:nvSpPr>
        <p:spPr>
          <a:xfrm>
            <a:off x="10847510" y="5531584"/>
            <a:ext cx="396608" cy="407624"/>
          </a:xfrm>
          <a:prstGeom prst="rect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8" name="Овал 17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7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513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graphicFrame>
        <p:nvGraphicFramePr>
          <p:cNvPr id="3" name="Таблица 2"/>
          <p:cNvGraphicFramePr>
            <a:graphicFrameLocks noGrp="1"/>
          </p:cNvGraphicFramePr>
          <p:nvPr>
            <p:extLst/>
          </p:nvPr>
        </p:nvGraphicFramePr>
        <p:xfrm>
          <a:off x="1703342" y="766932"/>
          <a:ext cx="9482109" cy="5936099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742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666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02964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4378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2971">
                <a:tc gridSpan="2">
                  <a:txBody>
                    <a:bodyPr/>
                    <a:lstStyle/>
                    <a:p>
                      <a:pPr algn="ctr"/>
                      <a:r>
                        <a:rPr lang="ru-RU" sz="1400" dirty="0" err="1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Позначення</a:t>
                      </a:r>
                      <a:endParaRPr lang="ru-RU" sz="1400" dirty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kern="1200" dirty="0" err="1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Опис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400" b="1" kern="1200" dirty="0" smtClean="0">
                          <a:solidFill>
                            <a:schemeClr val="bg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Приклад</a:t>
                      </a:r>
                      <a:endParaRPr lang="ru-RU" sz="1400" b="1" kern="1200" dirty="0">
                        <a:solidFill>
                          <a:schemeClr val="bg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51799">
                <a:tc gridSpan="2">
                  <a:txBody>
                    <a:bodyPr/>
                    <a:lstStyle/>
                    <a:p>
                      <a:pPr algn="ctr"/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Роздільна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здатність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матриці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цифрової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фотокамери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сумарна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кількість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пікселів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, </a:t>
                      </a:r>
                    </a:p>
                    <a:p>
                      <a:pPr algn="ctr"/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виражається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в мегапикселях</a:t>
                      </a:r>
                      <a:endParaRPr lang="ru-RU" sz="1200" i="1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</a:t>
                      </a:r>
                      <a:r>
                        <a:rPr kumimoji="0" lang="en-US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М</a:t>
                      </a:r>
                      <a:r>
                        <a:rPr kumimoji="0" lang="en-US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</a:t>
                      </a:r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: </a:t>
                      </a:r>
                      <a:r>
                        <a:rPr kumimoji="0" lang="en-US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 </a:t>
                      </a:r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1280×800</a:t>
                      </a:r>
                    </a:p>
                    <a:p>
                      <a:pPr algn="ctr"/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5</a:t>
                      </a:r>
                      <a:r>
                        <a:rPr kumimoji="0" lang="en-US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М</a:t>
                      </a:r>
                      <a:r>
                        <a:rPr kumimoji="0" lang="en-US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</a:t>
                      </a:r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:</a:t>
                      </a:r>
                      <a:r>
                        <a:rPr kumimoji="0" lang="en-US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 </a:t>
                      </a:r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2880×1800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1799"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ppi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pixels per inch</a:t>
                      </a:r>
                      <a:endParaRPr lang="ru-RU" sz="1200" i="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кількість пикселей на дюйм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сканер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00707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lpi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lines per inch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кількість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ліній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на дюйм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сканер</a:t>
                      </a:r>
                    </a:p>
                    <a:p>
                      <a:pPr marL="0" algn="ctr" defTabSz="914400" rtl="0" eaLnBrk="1" latinLnBrk="0" hangingPunct="1"/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графічний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планшет (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дігітайзер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)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933758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spi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i="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samples per inch</a:t>
                      </a:r>
                      <a:endParaRPr lang="ru-RU" sz="1200" i="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кількість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семплів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на дюйм, </a:t>
                      </a:r>
                      <a:endParaRPr lang="en-US" sz="1200" dirty="0" smtClean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algn="ctr"/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щільність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дискретизації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Сканер,</a:t>
                      </a:r>
                    </a:p>
                    <a:p>
                      <a:pPr algn="ctr"/>
                      <a:r>
                        <a:rPr lang="uk-UA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 ~ 2400 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  <a:r>
                        <a:rPr lang="uk-UA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(4800</a:t>
                      </a:r>
                      <a:r>
                        <a:rPr lang="uk-UA" sz="1400" b="0" i="0" kern="1200" baseline="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SPI</a:t>
                      </a:r>
                      <a:r>
                        <a:rPr lang="uk-UA" sz="1400" b="0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endParaRPr lang="ru-RU" sz="14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00505"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dpi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dots per inch 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кількість </a:t>
                      </a:r>
                      <a:r>
                        <a:rPr lang="ru-RU" sz="1200" dirty="0" err="1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точок</a:t>
                      </a:r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на дюйм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принтер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00505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Роздільна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здатність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екрану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монітора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sz="1400" i="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кількість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пікселів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по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горизонталі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і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вертикалі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  NTSC:      720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×</a:t>
                      </a: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480</a:t>
                      </a:r>
                      <a:br>
                        <a:rPr lang="en-US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</a:br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Full HD:  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1920×1080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935067">
                <a:tc gridSpan="2">
                  <a:txBody>
                    <a:bodyPr/>
                    <a:lstStyle/>
                    <a:p>
                      <a:pPr algn="ctr"/>
                      <a:r>
                        <a:rPr lang="ru-RU" sz="1200" dirty="0" smtClean="0"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Диагональ экрана</a:t>
                      </a: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1200" i="1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відстань</a:t>
                      </a:r>
                      <a:r>
                        <a:rPr kumimoji="0" lang="ru-RU" sz="1200" i="1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kumimoji="0" lang="ru-RU" sz="1200" i="1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між</a:t>
                      </a:r>
                      <a:r>
                        <a:rPr kumimoji="0" lang="ru-RU" sz="1200" i="1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kumimoji="0" lang="ru-RU" sz="1200" i="1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протилежними</a:t>
                      </a:r>
                      <a:r>
                        <a:rPr kumimoji="0" lang="ru-RU" sz="1200" i="1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кутами </a:t>
                      </a:r>
                      <a:r>
                        <a:rPr kumimoji="0" lang="ru-RU" sz="1200" i="1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екрану</a:t>
                      </a:r>
                      <a:endParaRPr kumimoji="0" lang="ru-RU" sz="1200" i="1" kern="1200" dirty="0" smtClean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15 </a:t>
                      </a:r>
                      <a:r>
                        <a:rPr kumimoji="0" lang="en-US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inches</a:t>
                      </a:r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–38 </a:t>
                      </a:r>
                      <a:r>
                        <a:rPr kumimoji="0" lang="en-US" sz="1200" b="0" i="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sm</a:t>
                      </a:r>
                      <a:endParaRPr kumimoji="0" lang="ru-RU" sz="1200" b="0" i="0" kern="1200" dirty="0" smtClean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21 </a:t>
                      </a:r>
                      <a:r>
                        <a:rPr kumimoji="0" lang="en-US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inches</a:t>
                      </a:r>
                      <a:r>
                        <a:rPr kumimoji="0" lang="ru-RU" sz="1200" b="0" i="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–53 </a:t>
                      </a:r>
                      <a:r>
                        <a:rPr kumimoji="0" lang="en-US" sz="1200" b="0" i="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sm</a:t>
                      </a:r>
                      <a:endParaRPr lang="ru-RU" sz="1200" dirty="0"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700707">
                <a:tc grid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Співвідношення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сторін</a:t>
                      </a:r>
                      <a:endParaRPr lang="ru-RU" sz="1200" kern="1200" dirty="0" smtClean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  <a:p>
                      <a:pPr marL="0" algn="ctr" defTabSz="914400" rtl="0" eaLnBrk="1" latinLnBrk="0" hangingPunct="1"/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пропорції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екрана</a:t>
                      </a:r>
                      <a:endParaRPr lang="ru-RU" sz="1200" kern="1200" dirty="0" smtClean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відношення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числа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пікселів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по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горизонталі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і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вертикалі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,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виражається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у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вигляді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 </a:t>
                      </a:r>
                      <a:r>
                        <a:rPr lang="ru-RU" sz="1200" kern="1200" dirty="0" err="1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дробу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SDTV:  4:3</a:t>
                      </a:r>
                    </a:p>
                    <a:p>
                      <a:pPr marL="0" algn="ctr" defTabSz="914400" rtl="0" eaLnBrk="1" latinLnBrk="0" hangingPunct="1"/>
                      <a:r>
                        <a:rPr lang="en-US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HDTV</a:t>
                      </a:r>
                      <a:r>
                        <a:rPr lang="ru-RU" sz="1200" kern="1200" dirty="0" smtClean="0">
                          <a:solidFill>
                            <a:schemeClr val="dk1"/>
                          </a:solidFill>
                          <a:latin typeface="Verdana" pitchFamily="34" charset="0"/>
                          <a:ea typeface="Verdana" pitchFamily="34" charset="0"/>
                          <a:cs typeface="Verdana" pitchFamily="34" charset="0"/>
                        </a:rPr>
                        <a:t>:  16:9</a:t>
                      </a:r>
                      <a:endParaRPr lang="ru-RU" sz="1200" kern="1200" dirty="0">
                        <a:solidFill>
                          <a:schemeClr val="dk1"/>
                        </a:solidFill>
                        <a:latin typeface="Verdana" pitchFamily="34" charset="0"/>
                        <a:ea typeface="Verdana" pitchFamily="34" charset="0"/>
                        <a:cs typeface="Verdana" pitchFamily="34" charset="0"/>
                      </a:endParaRPr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2" name="Прямоугольник 1"/>
          <p:cNvSpPr/>
          <p:nvPr/>
        </p:nvSpPr>
        <p:spPr>
          <a:xfrm>
            <a:off x="2787185" y="182157"/>
            <a:ext cx="805947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sz="3200" b="1" u="sng" dirty="0" smtClean="0">
                <a:solidFill>
                  <a:srgbClr val="0070C0"/>
                </a:solidFill>
                <a:latin typeface="+mj-lt"/>
              </a:rPr>
              <a:t>Вимірювання</a:t>
            </a:r>
            <a:r>
              <a:rPr lang="uk-UA" dirty="0" smtClean="0"/>
              <a:t> </a:t>
            </a:r>
            <a:r>
              <a:rPr lang="uk-UA" sz="3200" b="1" u="sng" dirty="0">
                <a:solidFill>
                  <a:srgbClr val="0070C0"/>
                </a:solidFill>
                <a:latin typeface="+mj-lt"/>
              </a:rPr>
              <a:t>роздільної </a:t>
            </a:r>
            <a:r>
              <a:rPr lang="uk-UA" sz="3200" b="1" u="sng" dirty="0" smtClean="0">
                <a:solidFill>
                  <a:srgbClr val="0070C0"/>
                </a:solidFill>
                <a:latin typeface="+mj-lt"/>
              </a:rPr>
              <a:t>здатності</a:t>
            </a:r>
            <a:r>
              <a:rPr lang="en-US" sz="3200" b="1" u="sng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uk-UA" sz="3200" b="1" u="sng" dirty="0" smtClean="0">
                <a:solidFill>
                  <a:srgbClr val="0070C0"/>
                </a:solidFill>
                <a:latin typeface="+mj-lt"/>
              </a:rPr>
              <a:t>пристроїв</a:t>
            </a:r>
            <a:endParaRPr lang="uk-UA" sz="3200" b="1" u="sng" dirty="0">
              <a:solidFill>
                <a:srgbClr val="0070C0"/>
              </a:solidFill>
              <a:latin typeface="+mj-lt"/>
            </a:endParaRPr>
          </a:p>
        </p:txBody>
      </p:sp>
      <p:sp>
        <p:nvSpPr>
          <p:cNvPr id="6" name="Овал 5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7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39329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2306024" y="719288"/>
            <a:ext cx="80854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u="sng" dirty="0" err="1" smtClean="0">
                <a:solidFill>
                  <a:srgbClr val="0070C0"/>
                </a:solidFill>
                <a:latin typeface="+mj-lt"/>
              </a:rPr>
              <a:t>Відеорежими</a:t>
            </a:r>
            <a:r>
              <a:rPr lang="ru-RU" sz="3200" b="1" u="sng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ru-RU" sz="3200" b="1" u="sng" dirty="0" err="1" smtClean="0">
                <a:solidFill>
                  <a:srgbClr val="0070C0"/>
                </a:solidFill>
                <a:latin typeface="+mj-lt"/>
              </a:rPr>
              <a:t>виведення</a:t>
            </a:r>
            <a:r>
              <a:rPr lang="ru-RU" sz="3200" b="1" u="sng" dirty="0" smtClean="0">
                <a:solidFill>
                  <a:srgbClr val="0070C0"/>
                </a:solidFill>
                <a:latin typeface="+mj-lt"/>
              </a:rPr>
              <a:t> </a:t>
            </a:r>
            <a:r>
              <a:rPr lang="ru-RU" sz="3200" b="1" u="sng" dirty="0" err="1" smtClean="0">
                <a:solidFill>
                  <a:srgbClr val="0070C0"/>
                </a:solidFill>
                <a:latin typeface="+mj-lt"/>
              </a:rPr>
              <a:t>зображень</a:t>
            </a:r>
            <a:endParaRPr lang="uk-UA" sz="3200" b="1" u="sng" dirty="0">
              <a:solidFill>
                <a:srgbClr val="0070C0"/>
              </a:solidFill>
              <a:latin typeface="+mj-lt"/>
            </a:endParaRPr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1601294" y="1773138"/>
          <a:ext cx="9725891" cy="408432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8737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799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37219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err="1" smtClean="0">
                          <a:solidFill>
                            <a:schemeClr val="bg1"/>
                          </a:solidFill>
                        </a:rPr>
                        <a:t>Глибина</a:t>
                      </a:r>
                      <a:r>
                        <a:rPr lang="ru-RU" sz="240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sz="2400" dirty="0" err="1" smtClean="0">
                          <a:solidFill>
                            <a:schemeClr val="bg1"/>
                          </a:solidFill>
                        </a:rPr>
                        <a:t>кольору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err="1" smtClean="0">
                          <a:solidFill>
                            <a:schemeClr val="bg1"/>
                          </a:solidFill>
                        </a:rPr>
                        <a:t>Назва</a:t>
                      </a:r>
                      <a:r>
                        <a:rPr lang="ru-RU" sz="2400" baseline="0" dirty="0" smtClean="0">
                          <a:solidFill>
                            <a:schemeClr val="bg1"/>
                          </a:solidFill>
                        </a:rPr>
                        <a:t>  в</a:t>
                      </a:r>
                      <a:r>
                        <a:rPr lang="uk-UA" sz="2400" baseline="0" dirty="0" smtClean="0">
                          <a:solidFill>
                            <a:schemeClr val="bg1"/>
                          </a:solidFill>
                        </a:rPr>
                        <a:t>і</a:t>
                      </a:r>
                      <a:r>
                        <a:rPr lang="ru-RU" sz="2400" baseline="0" dirty="0" err="1" smtClean="0">
                          <a:solidFill>
                            <a:schemeClr val="bg1"/>
                          </a:solidFill>
                        </a:rPr>
                        <a:t>деорежиму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err="1" smtClean="0">
                          <a:solidFill>
                            <a:schemeClr val="bg1"/>
                          </a:solidFill>
                        </a:rPr>
                        <a:t>Кількість</a:t>
                      </a:r>
                      <a:r>
                        <a:rPr lang="ru-RU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sz="2400" baseline="0" dirty="0" err="1" smtClean="0">
                          <a:solidFill>
                            <a:schemeClr val="bg1"/>
                          </a:solidFill>
                        </a:rPr>
                        <a:t>можливих</a:t>
                      </a:r>
                      <a:r>
                        <a:rPr lang="ru-RU" sz="2400" baseline="0" dirty="0" smtClean="0">
                          <a:solidFill>
                            <a:schemeClr val="bg1"/>
                          </a:solidFill>
                        </a:rPr>
                        <a:t> </a:t>
                      </a:r>
                      <a:r>
                        <a:rPr lang="ru-RU" sz="2400" baseline="0" dirty="0" err="1" smtClean="0">
                          <a:solidFill>
                            <a:schemeClr val="bg1"/>
                          </a:solidFill>
                        </a:rPr>
                        <a:t>кольорів</a:t>
                      </a:r>
                      <a:endParaRPr lang="ru-RU" sz="24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err="1" smtClean="0"/>
                        <a:t>бінарний</a:t>
                      </a:r>
                      <a:endParaRPr lang="ru-RU" sz="2400" dirty="0" smtClean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2</a:t>
                      </a:r>
                      <a:endParaRPr lang="ru-RU" sz="2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8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err="1" smtClean="0"/>
                        <a:t>восьмирозрядний</a:t>
                      </a:r>
                      <a:endParaRPr lang="ru-RU" sz="2400" dirty="0" smtClean="0"/>
                    </a:p>
                    <a:p>
                      <a:pPr algn="ctr"/>
                      <a:r>
                        <a:rPr lang="ru-RU" sz="2400" dirty="0" err="1" smtClean="0"/>
                        <a:t>однобайтовий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2000" dirty="0" smtClean="0"/>
                        <a:t>256</a:t>
                      </a:r>
                      <a:endParaRPr lang="ru-RU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16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kern="1200" noProof="0" dirty="0" smtClean="0"/>
                        <a:t>High</a:t>
                      </a:r>
                      <a:r>
                        <a:rPr kumimoji="0" lang="ru-RU" sz="2400" kern="1200" noProof="0" dirty="0" smtClean="0"/>
                        <a:t> </a:t>
                      </a:r>
                      <a:r>
                        <a:rPr kumimoji="0" lang="en-US" sz="2400" kern="1200" noProof="0" dirty="0" smtClean="0"/>
                        <a:t>Color </a:t>
                      </a:r>
                      <a:endParaRPr lang="en-US" sz="2400" noProof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32×64×32 = 65 536</a:t>
                      </a:r>
                      <a:endParaRPr lang="ru-RU" sz="2000" dirty="0" smtClean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24</a:t>
                      </a:r>
                    </a:p>
                    <a:p>
                      <a:pPr algn="ctr"/>
                      <a:r>
                        <a:rPr lang="ru-RU" sz="2400" dirty="0" smtClean="0"/>
                        <a:t>32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kern="1200" noProof="0" dirty="0" smtClean="0"/>
                        <a:t>True</a:t>
                      </a:r>
                      <a:r>
                        <a:rPr kumimoji="0" lang="ru-RU" sz="2400" kern="1200" noProof="0" dirty="0" smtClean="0"/>
                        <a:t> </a:t>
                      </a:r>
                      <a:r>
                        <a:rPr kumimoji="0" lang="en-US" sz="2400" kern="1200" noProof="0" dirty="0" smtClean="0"/>
                        <a:t>Color</a:t>
                      </a:r>
                      <a:endParaRPr lang="en-US" sz="2400" noProof="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256×256×256 = 16 777 216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16 777 216 </a:t>
                      </a:r>
                      <a:r>
                        <a:rPr kumimoji="0" lang="ru-RU" sz="2000" b="0" i="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кольорів</a:t>
                      </a:r>
                      <a:r>
                        <a:rPr kumimoji="0" lang="ru-RU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 +  </a:t>
                      </a:r>
                      <a:r>
                        <a:rPr kumimoji="0" lang="el-GR" sz="2000" b="0" i="1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α</a:t>
                      </a:r>
                      <a:r>
                        <a:rPr kumimoji="0" lang="uk-UA" sz="2000" b="0" i="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-канал</a:t>
                      </a:r>
                      <a:endParaRPr lang="ru-RU" sz="2000" dirty="0"/>
                    </a:p>
                  </a:txBody>
                  <a:tcPr anchor="ctr"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sz="2400" dirty="0" smtClean="0"/>
                        <a:t>30/36/48</a:t>
                      </a:r>
                      <a:endParaRPr lang="ru-RU" sz="24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en-US" sz="2400" kern="1200" noProof="0" dirty="0" smtClean="0"/>
                        <a:t>Deep</a:t>
                      </a:r>
                      <a:r>
                        <a:rPr kumimoji="0" lang="ru-RU" sz="2400" kern="1200" noProof="0" dirty="0" smtClean="0"/>
                        <a:t> </a:t>
                      </a:r>
                      <a:r>
                        <a:rPr kumimoji="0" lang="en-US" sz="2400" kern="1200" noProof="0" dirty="0" smtClean="0"/>
                        <a:t>Color</a:t>
                      </a:r>
                      <a:endParaRPr lang="en-US" sz="2400" noProof="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ru-RU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яскравість</a:t>
                      </a:r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«</a:t>
                      </a:r>
                      <a:r>
                        <a:rPr kumimoji="0" lang="ru-RU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біліше</a:t>
                      </a:r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за </a:t>
                      </a:r>
                      <a:r>
                        <a:rPr kumimoji="0" lang="ru-RU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білий</a:t>
                      </a:r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 «</a:t>
                      </a:r>
                      <a:r>
                        <a:rPr kumimoji="0" lang="ru-RU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від'ємна</a:t>
                      </a:r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kumimoji="0" lang="ru-RU" sz="2000" kern="1200" dirty="0" err="1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яскравість</a:t>
                      </a:r>
                      <a:r>
                        <a:rPr kumimoji="0" lang="ru-RU" sz="20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»</a:t>
                      </a:r>
                      <a:endParaRPr lang="ru-RU" sz="2000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6" name="Овал 5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8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9155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258" y="2097369"/>
            <a:ext cx="4491482" cy="3433528"/>
          </a:xfrm>
          <a:prstGeom prst="rect">
            <a:avLst/>
          </a:prstGeom>
        </p:spPr>
      </p:pic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1513491" y="451945"/>
            <a:ext cx="956441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u="sng" dirty="0" err="1">
                <a:solidFill>
                  <a:srgbClr val="0070C0"/>
                </a:solidFill>
              </a:rPr>
              <a:t>Оцінка</a:t>
            </a:r>
            <a:r>
              <a:rPr lang="ru-RU" sz="3200" b="1" u="sng" dirty="0">
                <a:solidFill>
                  <a:srgbClr val="0070C0"/>
                </a:solidFill>
              </a:rPr>
              <a:t> </a:t>
            </a:r>
            <a:r>
              <a:rPr lang="ru-RU" sz="3200" b="1" u="sng" dirty="0" err="1">
                <a:solidFill>
                  <a:srgbClr val="0070C0"/>
                </a:solidFill>
              </a:rPr>
              <a:t>роздільної</a:t>
            </a:r>
            <a:r>
              <a:rPr lang="ru-RU" sz="3200" b="1" u="sng" dirty="0">
                <a:solidFill>
                  <a:srgbClr val="0070C0"/>
                </a:solidFill>
              </a:rPr>
              <a:t> </a:t>
            </a:r>
            <a:r>
              <a:rPr lang="ru-RU" sz="3200" b="1" u="sng" dirty="0" err="1">
                <a:solidFill>
                  <a:srgbClr val="0070C0"/>
                </a:solidFill>
              </a:rPr>
              <a:t>здатності</a:t>
            </a:r>
            <a:r>
              <a:rPr lang="ru-RU" sz="3200" b="1" u="sng" dirty="0">
                <a:solidFill>
                  <a:srgbClr val="0070C0"/>
                </a:solidFill>
              </a:rPr>
              <a:t> </a:t>
            </a:r>
            <a:r>
              <a:rPr lang="ru-RU" sz="3200" b="1" u="sng" dirty="0" err="1">
                <a:solidFill>
                  <a:srgbClr val="0070C0"/>
                </a:solidFill>
              </a:rPr>
              <a:t>пристроїв</a:t>
            </a:r>
            <a:r>
              <a:rPr lang="ru-RU" sz="3200" b="1" u="sng" dirty="0">
                <a:solidFill>
                  <a:srgbClr val="0070C0"/>
                </a:solidFill>
              </a:rPr>
              <a:t> </a:t>
            </a:r>
            <a:r>
              <a:rPr lang="ru-RU" sz="3200" b="1" u="sng" dirty="0" err="1">
                <a:solidFill>
                  <a:srgbClr val="0070C0"/>
                </a:solidFill>
              </a:rPr>
              <a:t>виведення</a:t>
            </a:r>
            <a:r>
              <a:rPr lang="ru-RU" sz="3200" b="1" u="sng" dirty="0">
                <a:solidFill>
                  <a:srgbClr val="0070C0"/>
                </a:solidFill>
              </a:rPr>
              <a:t> </a:t>
            </a:r>
            <a:r>
              <a:rPr lang="ru-RU" sz="3200" b="1" u="sng" dirty="0" err="1">
                <a:solidFill>
                  <a:srgbClr val="0070C0"/>
                </a:solidFill>
              </a:rPr>
              <a:t>графічної</a:t>
            </a:r>
            <a:r>
              <a:rPr lang="ru-RU" sz="3200" b="1" u="sng" dirty="0">
                <a:solidFill>
                  <a:srgbClr val="0070C0"/>
                </a:solidFill>
              </a:rPr>
              <a:t> </a:t>
            </a:r>
            <a:r>
              <a:rPr lang="ru-RU" sz="3200" b="1" u="sng" dirty="0" err="1">
                <a:solidFill>
                  <a:srgbClr val="0070C0"/>
                </a:solidFill>
              </a:rPr>
              <a:t>інформації</a:t>
            </a:r>
            <a:endParaRPr lang="uk-UA" sz="3200" b="1" u="sng" dirty="0">
              <a:solidFill>
                <a:srgbClr val="0070C0"/>
              </a:solidFill>
            </a:endParaRPr>
          </a:p>
        </p:txBody>
      </p:sp>
      <p:sp>
        <p:nvSpPr>
          <p:cNvPr id="5" name="Прямоугольник 4"/>
          <p:cNvSpPr/>
          <p:nvPr/>
        </p:nvSpPr>
        <p:spPr>
          <a:xfrm>
            <a:off x="5128187" y="3734419"/>
            <a:ext cx="63062" cy="497232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cxnSp>
        <p:nvCxnSpPr>
          <p:cNvPr id="7" name="Прямая соединительная линия 6"/>
          <p:cNvCxnSpPr>
            <a:endCxn id="5" idx="0"/>
          </p:cNvCxnSpPr>
          <p:nvPr/>
        </p:nvCxnSpPr>
        <p:spPr>
          <a:xfrm flipV="1">
            <a:off x="2385848" y="3734419"/>
            <a:ext cx="2773870" cy="22306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Прямая соединительная линия 7"/>
          <p:cNvCxnSpPr/>
          <p:nvPr/>
        </p:nvCxnSpPr>
        <p:spPr>
          <a:xfrm>
            <a:off x="2417379" y="3978958"/>
            <a:ext cx="2773870" cy="252693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Дуга 11"/>
          <p:cNvSpPr/>
          <p:nvPr/>
        </p:nvSpPr>
        <p:spPr>
          <a:xfrm>
            <a:off x="4440417" y="3587720"/>
            <a:ext cx="399012" cy="843260"/>
          </a:xfrm>
          <a:prstGeom prst="arc">
            <a:avLst>
              <a:gd name="adj1" fmla="val 17771533"/>
              <a:gd name="adj2" fmla="val 2910225"/>
            </a:avLst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3" name="TextBox 12"/>
          <p:cNvSpPr txBox="1"/>
          <p:nvPr/>
        </p:nvSpPr>
        <p:spPr>
          <a:xfrm>
            <a:off x="4513608" y="3841551"/>
            <a:ext cx="32582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sz="2000" dirty="0" smtClean="0"/>
              <a:t>α</a:t>
            </a:r>
            <a:endParaRPr lang="uk-UA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207671" y="3719189"/>
            <a:ext cx="57806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i="1" dirty="0" err="1" smtClean="0"/>
              <a:t>dP</a:t>
            </a:r>
            <a:endParaRPr lang="uk-UA" sz="2000" b="1" i="1" dirty="0"/>
          </a:p>
        </p:txBody>
      </p:sp>
      <p:sp>
        <p:nvSpPr>
          <p:cNvPr id="15" name="TextBox 14"/>
          <p:cNvSpPr txBox="1"/>
          <p:nvPr/>
        </p:nvSpPr>
        <p:spPr>
          <a:xfrm>
            <a:off x="5870026" y="2097369"/>
            <a:ext cx="6321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dirty="0" err="1" smtClean="0"/>
              <a:t>dP</a:t>
            </a:r>
            <a:r>
              <a:rPr lang="en-US" sz="2400" b="1" i="1" dirty="0" smtClean="0"/>
              <a:t>=</a:t>
            </a:r>
            <a:r>
              <a:rPr lang="en-US" sz="2400" b="1" i="1" dirty="0"/>
              <a:t>W</a:t>
            </a:r>
            <a:r>
              <a:rPr lang="en-US" sz="2400" b="1" i="1" dirty="0" smtClean="0"/>
              <a:t>*</a:t>
            </a:r>
            <a:r>
              <a:rPr lang="el-GR" sz="2400" b="1" i="1" dirty="0" smtClean="0"/>
              <a:t>α</a:t>
            </a:r>
            <a:r>
              <a:rPr lang="en-US" dirty="0" smtClean="0"/>
              <a:t> – min </a:t>
            </a:r>
            <a:r>
              <a:rPr lang="uk-UA" dirty="0" smtClean="0"/>
              <a:t>розмір елементу, який можна спостерігати</a:t>
            </a:r>
            <a:endParaRPr lang="uk-UA" dirty="0"/>
          </a:p>
        </p:txBody>
      </p:sp>
      <p:sp>
        <p:nvSpPr>
          <p:cNvPr id="16" name="TextBox 15"/>
          <p:cNvSpPr txBox="1"/>
          <p:nvPr/>
        </p:nvSpPr>
        <p:spPr>
          <a:xfrm>
            <a:off x="6484882" y="2879834"/>
            <a:ext cx="5108027" cy="707886"/>
          </a:xfrm>
          <a:prstGeom prst="rect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uk-UA" sz="2000" b="1" dirty="0" smtClean="0"/>
              <a:t>Якщо відстань між точками </a:t>
            </a:r>
            <a:r>
              <a:rPr lang="en-US" sz="2000" b="1" dirty="0" smtClean="0"/>
              <a:t>&gt;</a:t>
            </a:r>
            <a:r>
              <a:rPr lang="uk-UA" sz="2000" b="1" dirty="0" smtClean="0"/>
              <a:t> </a:t>
            </a:r>
            <a:r>
              <a:rPr lang="en-US" sz="2000" b="1" i="1" dirty="0" err="1" smtClean="0"/>
              <a:t>dP</a:t>
            </a:r>
            <a:r>
              <a:rPr lang="uk-UA" sz="2000" b="1" dirty="0" smtClean="0"/>
              <a:t>, вони спостерігаються як окремі точки</a:t>
            </a:r>
            <a:endParaRPr lang="uk-UA" sz="2000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601605" y="3730869"/>
            <a:ext cx="43617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u="sng" dirty="0" smtClean="0"/>
              <a:t>Відстань до дисплею: </a:t>
            </a:r>
            <a:r>
              <a:rPr lang="uk-UA" dirty="0" smtClean="0"/>
              <a:t>    500 мм;</a:t>
            </a:r>
          </a:p>
          <a:p>
            <a:r>
              <a:rPr lang="uk-UA" u="sng" dirty="0" smtClean="0"/>
              <a:t>Читання з листа:</a:t>
            </a:r>
            <a:r>
              <a:rPr lang="uk-UA" dirty="0" smtClean="0"/>
              <a:t>               300 мм</a:t>
            </a:r>
            <a:endParaRPr lang="uk-UA" dirty="0"/>
          </a:p>
        </p:txBody>
      </p:sp>
      <p:graphicFrame>
        <p:nvGraphicFramePr>
          <p:cNvPr id="18" name="Таблица 17"/>
          <p:cNvGraphicFramePr>
            <a:graphicFrameLocks noGrp="1"/>
          </p:cNvGraphicFramePr>
          <p:nvPr/>
        </p:nvGraphicFramePr>
        <p:xfrm>
          <a:off x="2021490" y="5614300"/>
          <a:ext cx="81280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769314168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44323552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1696406034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1126820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Пристрій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W,</a:t>
                      </a:r>
                      <a:r>
                        <a:rPr lang="en-US" baseline="0" dirty="0" smtClean="0"/>
                        <a:t> </a:t>
                      </a:r>
                      <a:r>
                        <a:rPr lang="uk-UA" baseline="0" dirty="0" smtClean="0"/>
                        <a:t>мм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 smtClean="0"/>
                        <a:t>dP</a:t>
                      </a:r>
                      <a:r>
                        <a:rPr lang="uk-UA" dirty="0" smtClean="0"/>
                        <a:t>, мм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dpi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6321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дисплей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500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0,145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175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80872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uk-UA" dirty="0" smtClean="0"/>
                        <a:t>принтер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300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0,0873</a:t>
                      </a:r>
                      <a:endParaRPr lang="uk-UA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uk-UA" dirty="0" smtClean="0"/>
                        <a:t>290</a:t>
                      </a:r>
                      <a:endParaRPr lang="uk-UA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4875422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6295698" y="4430980"/>
                <a:ext cx="4325505" cy="56477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uk-UA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uk-U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uk-U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uk-UA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180∙60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=2.9∙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−4</m:t>
                          </m:r>
                        </m:sup>
                      </m:sSup>
                      <m:r>
                        <a:rPr lang="uk-UA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(рад)</m:t>
                      </m:r>
                    </m:oMath>
                  </m:oMathPara>
                </a14:m>
                <a:endParaRPr lang="uk-UA" i="1" dirty="0"/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95698" y="4430980"/>
                <a:ext cx="4325505" cy="56477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6601605" y="4956301"/>
                <a:ext cx="1314078" cy="6165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𝑑𝑝𝑖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25,4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𝑑𝑃</m:t>
                          </m:r>
                        </m:den>
                      </m:f>
                    </m:oMath>
                  </m:oMathPara>
                </a14:m>
                <a:endParaRPr lang="uk-UA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1605" y="4956301"/>
                <a:ext cx="1314078" cy="616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Овал 19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9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309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2248524" y="404735"/>
            <a:ext cx="81546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u-RU" sz="3200" b="1" u="sng" dirty="0" err="1" smtClean="0">
                <a:solidFill>
                  <a:srgbClr val="0070C0"/>
                </a:solidFill>
              </a:rPr>
              <a:t>Прист</a:t>
            </a:r>
            <a:r>
              <a:rPr lang="uk-UA" sz="3200" b="1" u="sng" dirty="0">
                <a:solidFill>
                  <a:srgbClr val="0070C0"/>
                </a:solidFill>
              </a:rPr>
              <a:t>рої виведення графічної інформації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781863" y="866400"/>
            <a:ext cx="2758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u="sng" dirty="0"/>
              <a:t>Принтери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69429" y="1382993"/>
            <a:ext cx="2758190" cy="3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b="1" dirty="0" smtClean="0"/>
              <a:t>Матричні принтери</a:t>
            </a:r>
            <a:endParaRPr lang="uk-UA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235701" y="2015987"/>
            <a:ext cx="1941227" cy="13696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i="1" dirty="0" smtClean="0"/>
              <a:t>Кількість кольорів </a:t>
            </a:r>
          </a:p>
          <a:p>
            <a:endParaRPr lang="uk-UA" sz="1100" b="1" i="1" dirty="0" smtClean="0"/>
          </a:p>
          <a:p>
            <a:r>
              <a:rPr lang="uk-UA" b="1" i="1" dirty="0" smtClean="0"/>
              <a:t>Роздільна здатність</a:t>
            </a:r>
            <a:endParaRPr lang="uk-UA" b="1" i="1" dirty="0"/>
          </a:p>
        </p:txBody>
      </p:sp>
      <p:sp>
        <p:nvSpPr>
          <p:cNvPr id="9" name="TextBox 8"/>
          <p:cNvSpPr txBox="1"/>
          <p:nvPr/>
        </p:nvSpPr>
        <p:spPr>
          <a:xfrm>
            <a:off x="2305577" y="2264097"/>
            <a:ext cx="25333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dirty="0" smtClean="0">
                <a:solidFill>
                  <a:srgbClr val="FF0000"/>
                </a:solidFill>
              </a:rPr>
              <a:t>1</a:t>
            </a:r>
          </a:p>
          <a:p>
            <a:endParaRPr lang="uk-UA" dirty="0" smtClean="0"/>
          </a:p>
          <a:p>
            <a:pPr algn="ctr"/>
            <a:r>
              <a:rPr lang="uk-UA" dirty="0" smtClean="0"/>
              <a:t> ~ </a:t>
            </a:r>
            <a:r>
              <a:rPr lang="uk-UA" b="1" dirty="0" smtClean="0">
                <a:solidFill>
                  <a:srgbClr val="FF0000"/>
                </a:solidFill>
              </a:rPr>
              <a:t>200 ÷ 360 </a:t>
            </a:r>
            <a:r>
              <a:rPr lang="en-US" b="1" dirty="0" smtClean="0">
                <a:solidFill>
                  <a:srgbClr val="FF0000"/>
                </a:solidFill>
              </a:rPr>
              <a:t>dpi</a:t>
            </a:r>
            <a:endParaRPr lang="uk-UA" b="1" dirty="0">
              <a:solidFill>
                <a:srgbClr val="FF000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586132" y="1432694"/>
            <a:ext cx="2758190" cy="3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b="1" dirty="0" err="1" smtClean="0"/>
              <a:t>Струміневі</a:t>
            </a:r>
            <a:r>
              <a:rPr lang="uk-UA" b="1" dirty="0" smtClean="0"/>
              <a:t> принтери</a:t>
            </a:r>
            <a:endParaRPr lang="uk-UA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8314225" y="1432694"/>
            <a:ext cx="2758190" cy="37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b="1" dirty="0" smtClean="0"/>
              <a:t>Лазерні принтери</a:t>
            </a:r>
            <a:endParaRPr lang="uk-UA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5208788" y="1879769"/>
            <a:ext cx="19043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uk-UA" dirty="0" smtClean="0"/>
          </a:p>
          <a:p>
            <a:pPr algn="ctr"/>
            <a:r>
              <a:rPr lang="uk-UA" dirty="0">
                <a:solidFill>
                  <a:srgbClr val="FF0000"/>
                </a:solidFill>
              </a:rPr>
              <a:t>3</a:t>
            </a:r>
            <a:r>
              <a:rPr lang="uk-UA" dirty="0" smtClean="0">
                <a:solidFill>
                  <a:srgbClr val="FF0000"/>
                </a:solidFill>
              </a:rPr>
              <a:t>-6</a:t>
            </a:r>
          </a:p>
          <a:p>
            <a:r>
              <a:rPr lang="uk-UA" dirty="0" smtClean="0"/>
              <a:t> ~ </a:t>
            </a:r>
            <a:r>
              <a:rPr lang="uk-UA" b="1" dirty="0" smtClean="0">
                <a:solidFill>
                  <a:srgbClr val="00B050"/>
                </a:solidFill>
              </a:rPr>
              <a:t>360 ÷ 600 </a:t>
            </a:r>
            <a:r>
              <a:rPr lang="en-US" b="1" dirty="0" smtClean="0">
                <a:solidFill>
                  <a:srgbClr val="00B050"/>
                </a:solidFill>
              </a:rPr>
              <a:t>dpi</a:t>
            </a:r>
            <a:r>
              <a:rPr lang="uk-UA" dirty="0" smtClean="0"/>
              <a:t>, </a:t>
            </a:r>
          </a:p>
          <a:p>
            <a:r>
              <a:rPr lang="uk-UA" dirty="0"/>
              <a:t> </a:t>
            </a:r>
            <a:r>
              <a:rPr lang="uk-UA" dirty="0" smtClean="0"/>
              <a:t>   5760</a:t>
            </a:r>
            <a:r>
              <a:rPr lang="en-US" dirty="0" smtClean="0"/>
              <a:t> </a:t>
            </a:r>
            <a:r>
              <a:rPr lang="uk-UA" dirty="0" smtClean="0"/>
              <a:t>×</a:t>
            </a:r>
            <a:r>
              <a:rPr lang="en-US" dirty="0" smtClean="0"/>
              <a:t> 1440, </a:t>
            </a:r>
          </a:p>
          <a:p>
            <a:r>
              <a:rPr lang="en-US" dirty="0"/>
              <a:t> </a:t>
            </a:r>
            <a:r>
              <a:rPr lang="en-US" dirty="0" smtClean="0"/>
              <a:t>   4800 </a:t>
            </a:r>
            <a:r>
              <a:rPr lang="uk-UA" dirty="0" smtClean="0"/>
              <a:t>×</a:t>
            </a:r>
            <a:r>
              <a:rPr lang="en-US" dirty="0" smtClean="0"/>
              <a:t> 1200</a:t>
            </a:r>
            <a:endParaRPr lang="uk-UA" dirty="0"/>
          </a:p>
        </p:txBody>
      </p:sp>
      <p:sp>
        <p:nvSpPr>
          <p:cNvPr id="16" name="TextBox 15"/>
          <p:cNvSpPr txBox="1"/>
          <p:nvPr/>
        </p:nvSpPr>
        <p:spPr>
          <a:xfrm>
            <a:off x="8823629" y="1978428"/>
            <a:ext cx="22487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uk-UA" dirty="0" smtClean="0"/>
          </a:p>
          <a:p>
            <a:pPr algn="ctr"/>
            <a:r>
              <a:rPr lang="uk-UA" dirty="0" smtClean="0">
                <a:solidFill>
                  <a:srgbClr val="FF0000"/>
                </a:solidFill>
              </a:rPr>
              <a:t>4-6</a:t>
            </a:r>
          </a:p>
          <a:p>
            <a:r>
              <a:rPr lang="uk-UA" dirty="0" smtClean="0"/>
              <a:t> ~ </a:t>
            </a:r>
            <a:r>
              <a:rPr lang="uk-UA" b="1" dirty="0" smtClean="0">
                <a:solidFill>
                  <a:srgbClr val="00B050"/>
                </a:solidFill>
              </a:rPr>
              <a:t>600 ÷ 1200 </a:t>
            </a:r>
            <a:r>
              <a:rPr lang="en-US" b="1" dirty="0" smtClean="0">
                <a:solidFill>
                  <a:srgbClr val="00B050"/>
                </a:solidFill>
              </a:rPr>
              <a:t>dpi</a:t>
            </a:r>
            <a:r>
              <a:rPr lang="uk-UA" dirty="0" smtClean="0">
                <a:solidFill>
                  <a:srgbClr val="00B050"/>
                </a:solidFill>
              </a:rPr>
              <a:t>, </a:t>
            </a:r>
            <a:endParaRPr lang="en-US" dirty="0" smtClean="0">
              <a:solidFill>
                <a:srgbClr val="00B050"/>
              </a:solidFill>
            </a:endParaRPr>
          </a:p>
          <a:p>
            <a:r>
              <a:rPr lang="en-US" dirty="0"/>
              <a:t> </a:t>
            </a:r>
            <a:r>
              <a:rPr lang="en-US" dirty="0" smtClean="0"/>
              <a:t>   </a:t>
            </a:r>
            <a:r>
              <a:rPr lang="uk-UA" dirty="0" smtClean="0"/>
              <a:t>до 2400 </a:t>
            </a:r>
            <a:r>
              <a:rPr lang="en-US" dirty="0"/>
              <a:t>dpi</a:t>
            </a:r>
            <a:endParaRPr lang="uk-UA" dirty="0"/>
          </a:p>
        </p:txBody>
      </p:sp>
      <p:cxnSp>
        <p:nvCxnSpPr>
          <p:cNvPr id="18" name="Прямая соединительная линия 17"/>
          <p:cNvCxnSpPr/>
          <p:nvPr/>
        </p:nvCxnSpPr>
        <p:spPr>
          <a:xfrm>
            <a:off x="804099" y="1940494"/>
            <a:ext cx="11218568" cy="16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Прямая соединительная линия 19"/>
          <p:cNvCxnSpPr/>
          <p:nvPr/>
        </p:nvCxnSpPr>
        <p:spPr>
          <a:xfrm>
            <a:off x="2566157" y="1971441"/>
            <a:ext cx="0" cy="14141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Прямая соединительная линия 18"/>
          <p:cNvCxnSpPr/>
          <p:nvPr/>
        </p:nvCxnSpPr>
        <p:spPr>
          <a:xfrm>
            <a:off x="888259" y="3421388"/>
            <a:ext cx="11218568" cy="169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866595" y="3461181"/>
            <a:ext cx="27581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400" b="1" u="sng" dirty="0" smtClean="0"/>
              <a:t>Дисплеї</a:t>
            </a:r>
            <a:endParaRPr lang="uk-UA" sz="2400" b="1" u="sng" dirty="0"/>
          </a:p>
        </p:txBody>
      </p:sp>
      <p:sp>
        <p:nvSpPr>
          <p:cNvPr id="17" name="TextBox 16"/>
          <p:cNvSpPr txBox="1"/>
          <p:nvPr/>
        </p:nvSpPr>
        <p:spPr>
          <a:xfrm>
            <a:off x="1493174" y="3751404"/>
            <a:ext cx="5742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u="sng" dirty="0" smtClean="0"/>
              <a:t>Приклад:  </a:t>
            </a:r>
          </a:p>
          <a:p>
            <a:r>
              <a:rPr lang="uk-UA" dirty="0" smtClean="0"/>
              <a:t>розмір екрану           – 13,7 </a:t>
            </a:r>
            <a:r>
              <a:rPr lang="en-US" dirty="0" smtClean="0"/>
              <a:t>inch × 7,87 inch	</a:t>
            </a:r>
            <a:endParaRPr lang="uk-UA" dirty="0" smtClean="0"/>
          </a:p>
          <a:p>
            <a:r>
              <a:rPr lang="uk-UA" dirty="0" smtClean="0"/>
              <a:t>роздільна здатність – 1920 </a:t>
            </a:r>
            <a:r>
              <a:rPr lang="en-US" dirty="0"/>
              <a:t>× </a:t>
            </a:r>
            <a:r>
              <a:rPr lang="uk-UA" dirty="0" smtClean="0"/>
              <a:t> 1080 </a:t>
            </a:r>
            <a:r>
              <a:rPr lang="en-US" dirty="0" smtClean="0"/>
              <a:t>dots</a:t>
            </a:r>
          </a:p>
          <a:p>
            <a:r>
              <a:rPr lang="uk-UA" dirty="0"/>
              <a:t>к</a:t>
            </a:r>
            <a:r>
              <a:rPr lang="uk-UA" dirty="0" smtClean="0"/>
              <a:t>ількість кольорів     – </a:t>
            </a:r>
            <a:endParaRPr lang="uk-UA" dirty="0"/>
          </a:p>
        </p:txBody>
      </p:sp>
      <p:cxnSp>
        <p:nvCxnSpPr>
          <p:cNvPr id="23" name="Прямая со стрелкой 22"/>
          <p:cNvCxnSpPr/>
          <p:nvPr/>
        </p:nvCxnSpPr>
        <p:spPr>
          <a:xfrm>
            <a:off x="6430220" y="4213069"/>
            <a:ext cx="68290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7236081" y="4054802"/>
            <a:ext cx="2055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 smtClean="0">
                <a:solidFill>
                  <a:srgbClr val="FF0000"/>
                </a:solidFill>
              </a:rPr>
              <a:t>140 </a:t>
            </a:r>
            <a:r>
              <a:rPr lang="en-US" dirty="0" smtClean="0">
                <a:solidFill>
                  <a:srgbClr val="FF0000"/>
                </a:solidFill>
              </a:rPr>
              <a:t>dpi </a:t>
            </a:r>
            <a:r>
              <a:rPr lang="en-US" dirty="0">
                <a:solidFill>
                  <a:srgbClr val="FF0000"/>
                </a:solidFill>
              </a:rPr>
              <a:t>× </a:t>
            </a:r>
            <a:r>
              <a:rPr lang="en-US" dirty="0" smtClean="0">
                <a:solidFill>
                  <a:srgbClr val="FF0000"/>
                </a:solidFill>
              </a:rPr>
              <a:t>137 dpi</a:t>
            </a:r>
            <a:endParaRPr lang="uk-UA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/>
              <p:cNvSpPr txBox="1"/>
              <p:nvPr/>
            </p:nvSpPr>
            <p:spPr>
              <a:xfrm>
                <a:off x="3664904" y="4582401"/>
                <a:ext cx="308776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uk-UA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uk-UA" b="0" i="1" smtClean="0">
                            <a:latin typeface="Cambria Math" panose="02040503050406030204" pitchFamily="18" charset="0"/>
                          </a:rPr>
                          <m:t>32</m:t>
                        </m:r>
                      </m:sup>
                    </m:sSup>
                    <m:r>
                      <m:rPr>
                        <m:nor/>
                      </m:rPr>
                      <a:rPr lang="en-US" i="1"/>
                      <m:t>bits</m:t>
                    </m:r>
                    <m:r>
                      <m:rPr>
                        <m:nor/>
                      </m:rPr>
                      <a:rPr lang="en-US" i="1"/>
                      <m:t> </m:t>
                    </m:r>
                    <m:r>
                      <m:rPr>
                        <m:nor/>
                      </m:rPr>
                      <a:rPr lang="en-US" i="1"/>
                      <m:t>per</m:t>
                    </m:r>
                    <m:r>
                      <m:rPr>
                        <m:nor/>
                      </m:rPr>
                      <a:rPr lang="en-US" i="1"/>
                      <m:t> </m:t>
                    </m:r>
                    <m:r>
                      <m:rPr>
                        <m:nor/>
                      </m:rPr>
                      <a:rPr lang="en-US" i="1"/>
                      <m:t>pixel</m:t>
                    </m:r>
                  </m:oMath>
                </a14:m>
                <a:r>
                  <a:rPr lang="en-US" dirty="0" smtClean="0"/>
                  <a:t> (True Color)  </a:t>
                </a:r>
                <a:endParaRPr lang="uk-UA" dirty="0"/>
              </a:p>
            </p:txBody>
          </p:sp>
        </mc:Choice>
        <mc:Fallback xmlns="">
          <p:sp>
            <p:nvSpPr>
              <p:cNvPr id="27" name="TextBox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4904" y="4582401"/>
                <a:ext cx="3087768" cy="369332"/>
              </a:xfrm>
              <a:prstGeom prst="rect">
                <a:avLst/>
              </a:prstGeom>
              <a:blipFill>
                <a:blip r:embed="rId3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uk-UA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Прямая со стрелкой 27"/>
          <p:cNvCxnSpPr/>
          <p:nvPr/>
        </p:nvCxnSpPr>
        <p:spPr>
          <a:xfrm>
            <a:off x="6435279" y="4753842"/>
            <a:ext cx="682906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7088980" y="4587657"/>
            <a:ext cx="4855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dirty="0">
                <a:solidFill>
                  <a:srgbClr val="00B050"/>
                </a:solidFill>
              </a:rPr>
              <a:t>16 777 </a:t>
            </a:r>
            <a:r>
              <a:rPr lang="uk-UA" dirty="0" smtClean="0">
                <a:solidFill>
                  <a:srgbClr val="00B050"/>
                </a:solidFill>
              </a:rPr>
              <a:t>216</a:t>
            </a:r>
            <a:r>
              <a:rPr lang="en-US" dirty="0" smtClean="0">
                <a:solidFill>
                  <a:srgbClr val="00B050"/>
                </a:solidFill>
              </a:rPr>
              <a:t> </a:t>
            </a:r>
            <a:r>
              <a:rPr lang="en-US" dirty="0">
                <a:solidFill>
                  <a:srgbClr val="00B050"/>
                </a:solidFill>
              </a:rPr>
              <a:t>color </a:t>
            </a:r>
            <a:r>
              <a:rPr lang="en-US" dirty="0"/>
              <a:t>variations</a:t>
            </a:r>
            <a:r>
              <a:rPr lang="en-US" dirty="0" smtClean="0"/>
              <a:t> + </a:t>
            </a:r>
            <a:r>
              <a:rPr lang="en-US" dirty="0"/>
              <a:t>Alpha compositing</a:t>
            </a:r>
          </a:p>
          <a:p>
            <a:r>
              <a:rPr lang="en-US" dirty="0" smtClean="0"/>
              <a:t> </a:t>
            </a:r>
            <a:endParaRPr lang="uk-UA" dirty="0"/>
          </a:p>
        </p:txBody>
      </p:sp>
      <p:pic>
        <p:nvPicPr>
          <p:cNvPr id="24" name="Рисунок 23" descr="Resolution_illustration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80912" y="5018327"/>
            <a:ext cx="10433262" cy="1760944"/>
          </a:xfrm>
          <a:prstGeom prst="rect">
            <a:avLst/>
          </a:prstGeom>
        </p:spPr>
      </p:pic>
      <p:sp>
        <p:nvSpPr>
          <p:cNvPr id="25" name="Овал 24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9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5353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Рисунок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88000"/>
                    </a14:imgEffect>
                    <a14:imgEffect>
                      <a14:brightnessContrast bright="6000" contrast="-42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779443" y="3244621"/>
            <a:ext cx="4567547" cy="1389481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" name="TextBox 1"/>
          <p:cNvSpPr txBox="1"/>
          <p:nvPr/>
        </p:nvSpPr>
        <p:spPr>
          <a:xfrm>
            <a:off x="760396" y="105877"/>
            <a:ext cx="1123268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3200" b="1" u="sng" dirty="0" smtClean="0">
                <a:solidFill>
                  <a:srgbClr val="0070C0"/>
                </a:solidFill>
                <a:latin typeface="+mj-lt"/>
              </a:rPr>
              <a:t>Способи подолання недосконалостей </a:t>
            </a:r>
          </a:p>
          <a:p>
            <a:pPr algn="ctr"/>
            <a:r>
              <a:rPr lang="uk-UA" sz="3200" b="1" u="sng" dirty="0" smtClean="0">
                <a:solidFill>
                  <a:srgbClr val="0070C0"/>
                </a:solidFill>
                <a:latin typeface="+mj-lt"/>
              </a:rPr>
              <a:t>пристроїв </a:t>
            </a:r>
            <a:r>
              <a:rPr lang="uk-UA" sz="3200" b="1" u="sng" dirty="0">
                <a:solidFill>
                  <a:srgbClr val="0070C0"/>
                </a:solidFill>
                <a:latin typeface="+mj-lt"/>
              </a:rPr>
              <a:t>графічного виводу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9534" y="4997221"/>
            <a:ext cx="3402169" cy="149997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4" name="Прямоугольник 3"/>
          <p:cNvSpPr/>
          <p:nvPr/>
        </p:nvSpPr>
        <p:spPr>
          <a:xfrm>
            <a:off x="5570962" y="4970308"/>
            <a:ext cx="6080168" cy="1862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- раніше друк </a:t>
            </a:r>
            <a:r>
              <a:rPr lang="uk-UA" dirty="0"/>
              <a:t>лазерного принтера не </a:t>
            </a:r>
            <a:r>
              <a:rPr lang="uk-UA" dirty="0" smtClean="0"/>
              <a:t>дозволяв </a:t>
            </a:r>
            <a:r>
              <a:rPr lang="uk-UA" dirty="0"/>
              <a:t>варіювати розмір точки </a:t>
            </a:r>
            <a:r>
              <a:rPr lang="uk-UA" dirty="0" smtClean="0"/>
              <a:t>та </a:t>
            </a:r>
            <a:r>
              <a:rPr lang="uk-UA" dirty="0"/>
              <a:t>її положення </a:t>
            </a:r>
            <a:r>
              <a:rPr lang="uk-UA" dirty="0" smtClean="0"/>
              <a:t>(рис А). </a:t>
            </a:r>
          </a:p>
          <a:p>
            <a:endParaRPr lang="uk-UA" sz="600" dirty="0" smtClean="0"/>
          </a:p>
          <a:p>
            <a:r>
              <a:rPr lang="uk-UA" dirty="0" smtClean="0"/>
              <a:t>- сучасні </a:t>
            </a:r>
            <a:r>
              <a:rPr lang="uk-UA" dirty="0"/>
              <a:t>технології дозволяють змінювати розмір плями </a:t>
            </a:r>
            <a:r>
              <a:rPr lang="uk-UA" dirty="0" smtClean="0"/>
              <a:t>від лазерного променю, що </a:t>
            </a:r>
            <a:r>
              <a:rPr lang="uk-UA" dirty="0"/>
              <a:t>потрапляє на світлочутливий барабан </a:t>
            </a:r>
            <a:r>
              <a:rPr lang="uk-UA" dirty="0" smtClean="0"/>
              <a:t>та </a:t>
            </a:r>
            <a:r>
              <a:rPr lang="uk-UA" dirty="0"/>
              <a:t>відхиляти його відносно центру </a:t>
            </a:r>
            <a:r>
              <a:rPr lang="uk-UA" dirty="0" smtClean="0"/>
              <a:t>растрової комірки з точн</a:t>
            </a:r>
            <a:r>
              <a:rPr lang="uk-UA" dirty="0"/>
              <a:t>і</a:t>
            </a:r>
            <a:r>
              <a:rPr lang="uk-UA" dirty="0" smtClean="0"/>
              <a:t>стю позиціонування до </a:t>
            </a:r>
            <a:r>
              <a:rPr lang="en-US" dirty="0" smtClean="0"/>
              <a:t>(</a:t>
            </a:r>
            <a:r>
              <a:rPr lang="uk-UA" dirty="0" smtClean="0"/>
              <a:t>1/2400</a:t>
            </a:r>
            <a:r>
              <a:rPr lang="en-US" dirty="0" smtClean="0"/>
              <a:t>)</a:t>
            </a:r>
            <a:r>
              <a:rPr lang="uk-UA" dirty="0" smtClean="0"/>
              <a:t> </a:t>
            </a:r>
            <a:r>
              <a:rPr lang="en-US" i="1" dirty="0" smtClean="0"/>
              <a:t>inch</a:t>
            </a:r>
            <a:r>
              <a:rPr lang="en-US" dirty="0" smtClean="0"/>
              <a:t> </a:t>
            </a:r>
            <a:r>
              <a:rPr lang="uk-UA" dirty="0" smtClean="0"/>
              <a:t>(рис. В)</a:t>
            </a:r>
            <a:endParaRPr lang="uk-UA" dirty="0"/>
          </a:p>
        </p:txBody>
      </p:sp>
      <p:sp>
        <p:nvSpPr>
          <p:cNvPr id="7" name="Прямоугольник 6"/>
          <p:cNvSpPr/>
          <p:nvPr/>
        </p:nvSpPr>
        <p:spPr>
          <a:xfrm>
            <a:off x="934440" y="1153407"/>
            <a:ext cx="6759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 smtClean="0">
                <a:solidFill>
                  <a:srgbClr val="202122"/>
                </a:solidFill>
                <a:latin typeface="Arial" panose="020B0604020202020204" pitchFamily="34" charset="0"/>
              </a:rPr>
              <a:t>Недостатня роздільна здатність дисплеїв  -    </a:t>
            </a:r>
            <a:r>
              <a:rPr lang="uk-UA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en-US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anti-aliasing</a:t>
            </a:r>
            <a:endParaRPr lang="uk-UA" dirty="0"/>
          </a:p>
        </p:txBody>
      </p:sp>
      <p:grpSp>
        <p:nvGrpSpPr>
          <p:cNvPr id="16" name="Группа 15"/>
          <p:cNvGrpSpPr/>
          <p:nvPr/>
        </p:nvGrpSpPr>
        <p:grpSpPr>
          <a:xfrm>
            <a:off x="1913563" y="6484623"/>
            <a:ext cx="2521693" cy="378421"/>
            <a:chOff x="1913563" y="6421123"/>
            <a:chExt cx="2521693" cy="378421"/>
          </a:xfrm>
        </p:grpSpPr>
        <p:sp>
          <p:nvSpPr>
            <p:cNvPr id="8" name="TextBox 7"/>
            <p:cNvSpPr txBox="1"/>
            <p:nvPr/>
          </p:nvSpPr>
          <p:spPr>
            <a:xfrm>
              <a:off x="1913563" y="6430212"/>
              <a:ext cx="462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 smtClean="0"/>
                <a:t>А</a:t>
              </a:r>
              <a:endParaRPr lang="uk-UA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3973243" y="6421123"/>
              <a:ext cx="4620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uk-UA" dirty="0" smtClean="0"/>
                <a:t>В</a:t>
              </a:r>
              <a:endParaRPr lang="uk-UA" dirty="0"/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882758" y="4603052"/>
            <a:ext cx="51144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>
                <a:solidFill>
                  <a:srgbClr val="202122"/>
                </a:solidFill>
                <a:latin typeface="Arial" panose="020B0604020202020204" pitchFamily="34" charset="0"/>
              </a:rPr>
              <a:t>Недостатня</a:t>
            </a:r>
            <a:r>
              <a:rPr lang="uk-UA" b="1" dirty="0" smtClean="0">
                <a:solidFill>
                  <a:srgbClr val="202122"/>
                </a:solidFill>
                <a:latin typeface="Arial" panose="020B0604020202020204" pitchFamily="34" charset="0"/>
              </a:rPr>
              <a:t> роздільна здатність принтерів</a:t>
            </a:r>
            <a:endParaRPr lang="uk-UA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51471" y="1570452"/>
            <a:ext cx="1765241" cy="1109134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4220878" y="1490222"/>
            <a:ext cx="71736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dirty="0" smtClean="0"/>
              <a:t>- колір пікселя на межі двох кольорів розраховується </a:t>
            </a:r>
            <a:r>
              <a:rPr lang="uk-UA" dirty="0" err="1"/>
              <a:t>пропорційно</a:t>
            </a:r>
            <a:r>
              <a:rPr lang="uk-UA" dirty="0"/>
              <a:t> площі частини пікселя, </a:t>
            </a:r>
            <a:r>
              <a:rPr lang="uk-UA" dirty="0" smtClean="0"/>
              <a:t>яку відсікає ідеальна лінія.</a:t>
            </a:r>
            <a:endParaRPr lang="uk-UA" dirty="0"/>
          </a:p>
        </p:txBody>
      </p:sp>
      <p:sp>
        <p:nvSpPr>
          <p:cNvPr id="13" name="TextBox 12"/>
          <p:cNvSpPr txBox="1"/>
          <p:nvPr/>
        </p:nvSpPr>
        <p:spPr>
          <a:xfrm>
            <a:off x="4204249" y="2062688"/>
            <a:ext cx="77567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u="sng" dirty="0" smtClean="0"/>
              <a:t>Варіанти </a:t>
            </a:r>
            <a:r>
              <a:rPr lang="uk-UA" u="sng" dirty="0" err="1" smtClean="0"/>
              <a:t>зглажування</a:t>
            </a:r>
            <a:r>
              <a:rPr lang="uk-UA" u="sng" dirty="0" smtClean="0"/>
              <a:t>:</a:t>
            </a:r>
          </a:p>
          <a:p>
            <a:r>
              <a:rPr lang="uk-UA" dirty="0" smtClean="0"/>
              <a:t>- спочатку </a:t>
            </a:r>
            <a:r>
              <a:rPr lang="uk-UA" dirty="0" err="1" smtClean="0"/>
              <a:t>растеризація</a:t>
            </a:r>
            <a:r>
              <a:rPr lang="uk-UA" dirty="0" smtClean="0"/>
              <a:t>, потім </a:t>
            </a:r>
            <a:r>
              <a:rPr lang="uk-UA" dirty="0" err="1" smtClean="0"/>
              <a:t>зглажування</a:t>
            </a:r>
            <a:r>
              <a:rPr lang="uk-UA" dirty="0" smtClean="0"/>
              <a:t> (</a:t>
            </a:r>
            <a:r>
              <a:rPr lang="uk-UA" dirty="0" err="1" smtClean="0"/>
              <a:t>м.Брезенхема</a:t>
            </a:r>
            <a:r>
              <a:rPr lang="uk-UA" dirty="0" smtClean="0"/>
              <a:t> + </a:t>
            </a:r>
            <a:r>
              <a:rPr lang="uk-UA" dirty="0" err="1" smtClean="0"/>
              <a:t>зглажування</a:t>
            </a:r>
            <a:r>
              <a:rPr lang="uk-UA" dirty="0" smtClean="0"/>
              <a:t>);</a:t>
            </a:r>
          </a:p>
          <a:p>
            <a:r>
              <a:rPr lang="uk-UA" dirty="0" smtClean="0"/>
              <a:t>- одночасне виконання </a:t>
            </a:r>
            <a:r>
              <a:rPr lang="uk-UA" dirty="0" err="1" smtClean="0"/>
              <a:t>растеризації</a:t>
            </a:r>
            <a:r>
              <a:rPr lang="uk-UA" dirty="0" smtClean="0"/>
              <a:t> та </a:t>
            </a:r>
            <a:r>
              <a:rPr lang="uk-UA" dirty="0" err="1" smtClean="0"/>
              <a:t>зглажування</a:t>
            </a:r>
            <a:r>
              <a:rPr lang="uk-UA" dirty="0" smtClean="0"/>
              <a:t> (алгоритм </a:t>
            </a:r>
            <a:r>
              <a:rPr lang="uk-UA" dirty="0" err="1" smtClean="0"/>
              <a:t>Ву</a:t>
            </a:r>
            <a:r>
              <a:rPr lang="uk-UA" dirty="0" smtClean="0"/>
              <a:t>) </a:t>
            </a:r>
            <a:endParaRPr lang="uk-UA" dirty="0"/>
          </a:p>
        </p:txBody>
      </p:sp>
      <p:sp>
        <p:nvSpPr>
          <p:cNvPr id="14" name="Прямоугольник 13"/>
          <p:cNvSpPr/>
          <p:nvPr/>
        </p:nvSpPr>
        <p:spPr>
          <a:xfrm>
            <a:off x="908597" y="2895327"/>
            <a:ext cx="52036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 smtClean="0">
                <a:solidFill>
                  <a:srgbClr val="202122"/>
                </a:solidFill>
                <a:latin typeface="Arial" panose="020B0604020202020204" pitchFamily="34" charset="0"/>
              </a:rPr>
              <a:t>Обмеженість кольорової палітри принтерів</a:t>
            </a:r>
            <a:endParaRPr lang="uk-UA" dirty="0"/>
          </a:p>
        </p:txBody>
      </p:sp>
      <p:sp>
        <p:nvSpPr>
          <p:cNvPr id="17" name="TextBox 16"/>
          <p:cNvSpPr txBox="1"/>
          <p:nvPr/>
        </p:nvSpPr>
        <p:spPr>
          <a:xfrm>
            <a:off x="7620000" y="3404879"/>
            <a:ext cx="40311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dirty="0" smtClean="0"/>
              <a:t>-</a:t>
            </a:r>
            <a:r>
              <a:rPr lang="uk-UA" dirty="0" smtClean="0"/>
              <a:t>отримання відтінків за рахунок </a:t>
            </a:r>
            <a:r>
              <a:rPr lang="uk-UA" dirty="0"/>
              <a:t>з</a:t>
            </a:r>
            <a:r>
              <a:rPr lang="uk-UA" dirty="0" smtClean="0"/>
              <a:t>меншення роздільної здатності зображення</a:t>
            </a:r>
            <a:endParaRPr lang="uk-UA" dirty="0"/>
          </a:p>
        </p:txBody>
      </p:sp>
      <p:sp>
        <p:nvSpPr>
          <p:cNvPr id="18" name="Овал 17"/>
          <p:cNvSpPr/>
          <p:nvPr/>
        </p:nvSpPr>
        <p:spPr>
          <a:xfrm>
            <a:off x="11319309" y="154875"/>
            <a:ext cx="676718" cy="693248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000" b="1" dirty="0" smtClean="0">
                <a:solidFill>
                  <a:srgbClr val="0070C0"/>
                </a:solidFill>
              </a:rPr>
              <a:t>10</a:t>
            </a:r>
            <a:endParaRPr lang="uk-UA" sz="20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5996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TextBox 3"/>
          <p:cNvSpPr txBox="1"/>
          <p:nvPr/>
        </p:nvSpPr>
        <p:spPr>
          <a:xfrm>
            <a:off x="1687465" y="146656"/>
            <a:ext cx="88185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>
                <a:solidFill>
                  <a:schemeClr val="accent1"/>
                </a:solidFill>
              </a:rPr>
              <a:t>Література до курсу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694048" y="924494"/>
            <a:ext cx="11105622" cy="56784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Ф</a:t>
            </a:r>
            <a:r>
              <a:rPr lang="ru-RU" sz="2000" dirty="0">
                <a:solidFill>
                  <a:srgbClr val="000000"/>
                </a:solidFill>
              </a:rPr>
              <a:t>. Препарата, М. </a:t>
            </a:r>
            <a:r>
              <a:rPr lang="ru-RU" sz="2000" dirty="0" err="1">
                <a:solidFill>
                  <a:srgbClr val="000000"/>
                </a:solidFill>
              </a:rPr>
              <a:t>Шеймос</a:t>
            </a:r>
            <a:r>
              <a:rPr lang="ru-RU" sz="2000" dirty="0">
                <a:solidFill>
                  <a:srgbClr val="000000"/>
                </a:solidFill>
              </a:rPr>
              <a:t>. Вычислительная геометрия.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err="1" smtClean="0">
                <a:solidFill>
                  <a:srgbClr val="000000"/>
                </a:solidFill>
              </a:rPr>
              <a:t>Ахо</a:t>
            </a:r>
            <a:r>
              <a:rPr lang="ru-RU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Х., </a:t>
            </a:r>
            <a:r>
              <a:rPr lang="ru-RU" sz="2000" dirty="0" err="1">
                <a:solidFill>
                  <a:srgbClr val="000000"/>
                </a:solidFill>
              </a:rPr>
              <a:t>Хопкрофт</a:t>
            </a:r>
            <a:r>
              <a:rPr lang="ru-RU" sz="2000" dirty="0">
                <a:solidFill>
                  <a:srgbClr val="000000"/>
                </a:solidFill>
              </a:rPr>
              <a:t> Дж., Ульман Дж. Построение и анализ вычислительных алгоритмов.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err="1" smtClean="0">
                <a:solidFill>
                  <a:srgbClr val="000000"/>
                </a:solidFill>
              </a:rPr>
              <a:t>Роджерс</a:t>
            </a:r>
            <a:r>
              <a:rPr lang="ru-RU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>
                <a:solidFill>
                  <a:srgbClr val="000000"/>
                </a:solidFill>
              </a:rPr>
              <a:t>Д. Алгоритмические основы машинной графики</a:t>
            </a:r>
            <a:r>
              <a:rPr lang="ru-RU" sz="2000" dirty="0" smtClean="0">
                <a:solidFill>
                  <a:srgbClr val="000000"/>
                </a:solidFill>
              </a:rPr>
              <a:t>.</a:t>
            </a:r>
            <a:r>
              <a:rPr lang="en-US" sz="2000" dirty="0" smtClean="0">
                <a:solidFill>
                  <a:srgbClr val="000000"/>
                </a:solidFill>
              </a:rPr>
              <a:t> – 2001.</a:t>
            </a:r>
            <a:endParaRPr lang="ru-RU" sz="2000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smtClean="0">
                <a:solidFill>
                  <a:srgbClr val="000000"/>
                </a:solidFill>
              </a:rPr>
              <a:t>Никулин Е. А. Компьютерная геометрия и алгоритмы машинной графики. – СПб.: БХВ-Петербург, 2003. – 560 с.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 err="1" smtClean="0">
                <a:solidFill>
                  <a:srgbClr val="000000"/>
                </a:solidFill>
              </a:rPr>
              <a:t>Шикин</a:t>
            </a:r>
            <a:r>
              <a:rPr lang="ru-RU" sz="2000" dirty="0" smtClean="0">
                <a:solidFill>
                  <a:srgbClr val="000000"/>
                </a:solidFill>
              </a:rPr>
              <a:t> У. В., Боресков А. В. Компьютерная графика. Полигональные модели. – М., ДИАЛОГ – МИФИ, 2000. – 464 с.</a:t>
            </a:r>
            <a:endParaRPr lang="ru-RU" sz="2000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u-RU" sz="2000" dirty="0">
                <a:solidFill>
                  <a:srgbClr val="000000"/>
                </a:solidFill>
              </a:rPr>
              <a:t>Боресков А. В. </a:t>
            </a:r>
            <a:r>
              <a:rPr lang="ru-RU" sz="2000" dirty="0" smtClean="0">
                <a:solidFill>
                  <a:srgbClr val="000000"/>
                </a:solidFill>
              </a:rPr>
              <a:t>Программирование компьютерной графики. Современный </a:t>
            </a:r>
            <a:r>
              <a:rPr lang="en-US" sz="2000" dirty="0" smtClean="0">
                <a:solidFill>
                  <a:srgbClr val="000000"/>
                </a:solidFill>
              </a:rPr>
              <a:t>OpenGL</a:t>
            </a:r>
            <a:r>
              <a:rPr lang="ru-RU" sz="2000" dirty="0" smtClean="0">
                <a:solidFill>
                  <a:srgbClr val="000000"/>
                </a:solidFill>
              </a:rPr>
              <a:t>. </a:t>
            </a:r>
            <a:r>
              <a:rPr lang="ru-RU" sz="2000" dirty="0">
                <a:solidFill>
                  <a:srgbClr val="000000"/>
                </a:solidFill>
              </a:rPr>
              <a:t>– </a:t>
            </a:r>
            <a:r>
              <a:rPr lang="en-US" sz="2000" dirty="0" smtClean="0">
                <a:solidFill>
                  <a:srgbClr val="000000"/>
                </a:solidFill>
              </a:rPr>
              <a:t>2019.</a:t>
            </a:r>
            <a:endParaRPr lang="ru-RU" sz="2000" dirty="0">
              <a:solidFill>
                <a:srgbClr val="000000"/>
              </a:solidFill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>
                <a:solidFill>
                  <a:srgbClr val="000000"/>
                </a:solidFill>
              </a:rPr>
              <a:t> </a:t>
            </a:r>
            <a:r>
              <a:rPr lang="ru-RU" sz="2000" dirty="0" err="1" smtClean="0">
                <a:solidFill>
                  <a:srgbClr val="000000"/>
                </a:solidFill>
              </a:rPr>
              <a:t>Відеолекції</a:t>
            </a:r>
            <a:r>
              <a:rPr lang="ru-RU" sz="2000" dirty="0" smtClean="0">
                <a:solidFill>
                  <a:srgbClr val="000000"/>
                </a:solidFill>
              </a:rPr>
              <a:t> з ОГ: </a:t>
            </a:r>
            <a:r>
              <a:rPr lang="en-US" sz="2000" dirty="0">
                <a:hlinkClick r:id="rId3"/>
              </a:rPr>
              <a:t>https://</a:t>
            </a:r>
            <a:r>
              <a:rPr lang="en-US" sz="2000" dirty="0" smtClean="0">
                <a:hlinkClick r:id="rId3"/>
              </a:rPr>
              <a:t>www.lektorium.tv/lecture/15247</a:t>
            </a:r>
            <a:endParaRPr lang="uk-UA" sz="2000" dirty="0"/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dirty="0" smtClean="0"/>
              <a:t> </a:t>
            </a:r>
            <a:r>
              <a:rPr lang="uk-UA" sz="2000" dirty="0" smtClean="0"/>
              <a:t>Опис </a:t>
            </a:r>
            <a:r>
              <a:rPr lang="uk-UA" sz="2000" dirty="0"/>
              <a:t>алгоритмів </a:t>
            </a:r>
            <a:r>
              <a:rPr lang="uk-UA" sz="2000" dirty="0" err="1"/>
              <a:t>розв</a:t>
            </a:r>
            <a:r>
              <a:rPr lang="en-US" sz="2000" dirty="0"/>
              <a:t>’</a:t>
            </a:r>
            <a:r>
              <a:rPr lang="uk-UA" sz="2000" dirty="0" err="1"/>
              <a:t>зання</a:t>
            </a:r>
            <a:r>
              <a:rPr lang="uk-UA" sz="2000" dirty="0"/>
              <a:t> основних задач ОГ: </a:t>
            </a:r>
            <a:r>
              <a:rPr lang="uk-UA" sz="2400" dirty="0">
                <a:solidFill>
                  <a:srgbClr val="0070C0"/>
                </a:solidFill>
                <a:hlinkClick r:id="rId4"/>
              </a:rPr>
              <a:t>http://</a:t>
            </a:r>
            <a:r>
              <a:rPr lang="uk-UA" sz="2400" dirty="0" smtClean="0">
                <a:solidFill>
                  <a:srgbClr val="0070C0"/>
                </a:solidFill>
                <a:hlinkClick r:id="rId4"/>
              </a:rPr>
              <a:t>cg.unicyb.kiev.ua/contents.htm</a:t>
            </a:r>
            <a:r>
              <a:rPr lang="en-US" sz="2400" dirty="0" smtClean="0">
                <a:solidFill>
                  <a:srgbClr val="0070C0"/>
                </a:solidFill>
                <a:hlinkClick r:id="rId4"/>
              </a:rPr>
              <a:t>l</a:t>
            </a:r>
            <a:endParaRPr lang="en-US" sz="2400" dirty="0" smtClean="0">
              <a:solidFill>
                <a:srgbClr val="0070C0"/>
              </a:solidFill>
            </a:endParaRP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en-US" sz="2000" b="0" i="0" dirty="0" smtClean="0">
                <a:effectLst/>
              </a:rPr>
              <a:t> </a:t>
            </a:r>
            <a:r>
              <a:rPr lang="ru-RU" sz="2000" b="0" i="0" dirty="0" err="1" smtClean="0">
                <a:effectLst/>
              </a:rPr>
              <a:t>Верма</a:t>
            </a:r>
            <a:r>
              <a:rPr lang="ru-RU" sz="2000" b="0" i="0" dirty="0" smtClean="0">
                <a:effectLst/>
              </a:rPr>
              <a:t> Р. Д. Введение в </a:t>
            </a:r>
            <a:r>
              <a:rPr lang="en-US" sz="2000" b="0" i="0" dirty="0" err="1" smtClean="0">
                <a:effectLst/>
              </a:rPr>
              <a:t>OpenGl</a:t>
            </a:r>
            <a:r>
              <a:rPr lang="en-US" sz="2000" b="0" i="0" dirty="0" smtClean="0">
                <a:effectLst/>
              </a:rPr>
              <a:t>. – </a:t>
            </a:r>
            <a:r>
              <a:rPr lang="uk-UA" sz="2000" b="0" i="0" dirty="0" smtClean="0">
                <a:effectLst/>
              </a:rPr>
              <a:t>2 </a:t>
            </a:r>
            <a:r>
              <a:rPr lang="uk-UA" sz="2000" b="0" i="0" dirty="0" err="1" smtClean="0">
                <a:effectLst/>
              </a:rPr>
              <a:t>изд</a:t>
            </a:r>
            <a:r>
              <a:rPr lang="uk-UA" sz="2000" b="0" i="0" dirty="0" smtClean="0">
                <a:effectLst/>
              </a:rPr>
              <a:t>., стереотип. – М.: </a:t>
            </a:r>
            <a:r>
              <a:rPr lang="uk-UA" sz="2000" b="0" i="0" dirty="0" err="1" smtClean="0">
                <a:effectLst/>
              </a:rPr>
              <a:t>Горячая</a:t>
            </a:r>
            <a:r>
              <a:rPr lang="uk-UA" sz="2000" b="0" i="0" dirty="0" smtClean="0">
                <a:effectLst/>
              </a:rPr>
              <a:t> </a:t>
            </a:r>
            <a:r>
              <a:rPr lang="uk-UA" sz="2000" b="0" i="0" dirty="0" err="1" smtClean="0">
                <a:effectLst/>
              </a:rPr>
              <a:t>линия</a:t>
            </a:r>
            <a:r>
              <a:rPr lang="uk-UA" sz="2000" b="0" i="0" dirty="0" smtClean="0">
                <a:effectLst/>
              </a:rPr>
              <a:t> – </a:t>
            </a:r>
            <a:r>
              <a:rPr lang="uk-UA" sz="2000" b="0" i="0" dirty="0" err="1" smtClean="0">
                <a:effectLst/>
              </a:rPr>
              <a:t>Телеком</a:t>
            </a:r>
            <a:r>
              <a:rPr lang="uk-UA" sz="2000" b="0" i="0" dirty="0" smtClean="0">
                <a:effectLst/>
              </a:rPr>
              <a:t>, 2011. – 304 с</a:t>
            </a:r>
            <a:r>
              <a:rPr lang="en-US" sz="2000" dirty="0" smtClean="0"/>
              <a:t>.</a:t>
            </a:r>
          </a:p>
          <a:p>
            <a:pPr algn="just">
              <a:lnSpc>
                <a:spcPct val="150000"/>
              </a:lnSpc>
              <a:buFont typeface="+mj-lt"/>
              <a:buAutoNum type="arabicPeriod"/>
            </a:pPr>
            <a:r>
              <a:rPr lang="ru-RU" dirty="0" smtClean="0">
                <a:hlinkClick r:id="rId5"/>
              </a:rPr>
              <a:t> </a:t>
            </a:r>
            <a:r>
              <a:rPr lang="en-US" dirty="0" smtClean="0">
                <a:hlinkClick r:id="rId5"/>
              </a:rPr>
              <a:t>https</a:t>
            </a:r>
            <a:r>
              <a:rPr lang="en-US" dirty="0">
                <a:hlinkClick r:id="rId5"/>
              </a:rPr>
              <a:t>://www.opengl.org.ru/</a:t>
            </a:r>
            <a:endParaRPr lang="ru-RU" b="0" i="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0674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" name="Прямоугольник 3"/>
          <p:cNvSpPr/>
          <p:nvPr/>
        </p:nvSpPr>
        <p:spPr>
          <a:xfrm>
            <a:off x="6985354" y="798786"/>
            <a:ext cx="2894370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uk-UA" sz="2400" i="1" dirty="0" err="1"/>
              <a:t>Комп</a:t>
            </a:r>
            <a:r>
              <a:rPr lang="en-US" sz="2400" i="1" dirty="0"/>
              <a:t>’</a:t>
            </a:r>
            <a:r>
              <a:rPr lang="uk-UA" sz="2400" i="1" dirty="0" err="1"/>
              <a:t>ютерна</a:t>
            </a:r>
            <a:r>
              <a:rPr lang="uk-UA" sz="2400" i="1" dirty="0"/>
              <a:t> графіка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49821" y="798786"/>
            <a:ext cx="3184634" cy="830997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txBody>
          <a:bodyPr wrap="square" rtlCol="0">
            <a:spAutoFit/>
          </a:bodyPr>
          <a:lstStyle/>
          <a:p>
            <a:pPr algn="ctr"/>
            <a:r>
              <a:rPr lang="uk-UA" sz="2400" i="1" dirty="0"/>
              <a:t>Обчислювальна геометрія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612524" y="1030014"/>
            <a:ext cx="5360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+</a:t>
            </a:r>
            <a:endParaRPr lang="uk-UA" sz="2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10037380" y="978818"/>
            <a:ext cx="809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uk-UA" sz="2800" b="1" dirty="0" smtClean="0"/>
              <a:t>=</a:t>
            </a:r>
            <a:r>
              <a:rPr lang="uk-UA" sz="3200" i="1" dirty="0" smtClean="0"/>
              <a:t> ?</a:t>
            </a:r>
            <a:endParaRPr lang="uk-UA" sz="2800" i="1" dirty="0"/>
          </a:p>
        </p:txBody>
      </p:sp>
      <p:grpSp>
        <p:nvGrpSpPr>
          <p:cNvPr id="11" name="Группа 10"/>
          <p:cNvGrpSpPr/>
          <p:nvPr/>
        </p:nvGrpSpPr>
        <p:grpSpPr>
          <a:xfrm>
            <a:off x="649885" y="2097431"/>
            <a:ext cx="5327834" cy="4637646"/>
            <a:chOff x="963608" y="2119733"/>
            <a:chExt cx="5327834" cy="4637646"/>
          </a:xfrm>
        </p:grpSpPr>
        <p:sp>
          <p:nvSpPr>
            <p:cNvPr id="3" name="Прямоугольник 2"/>
            <p:cNvSpPr/>
            <p:nvPr/>
          </p:nvSpPr>
          <p:spPr>
            <a:xfrm>
              <a:off x="984628" y="2119733"/>
              <a:ext cx="95532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uk-UA" b="1" i="1" dirty="0">
                  <a:solidFill>
                    <a:srgbClr val="000000"/>
                  </a:solidFill>
                  <a:latin typeface="Linux Libertine"/>
                </a:rPr>
                <a:t>Евклід</a:t>
              </a:r>
              <a:endParaRPr lang="uk-UA" b="1" i="1" dirty="0">
                <a:solidFill>
                  <a:srgbClr val="000000"/>
                </a:solidFill>
                <a:effectLst/>
                <a:latin typeface="Linux Libertine"/>
              </a:endParaRPr>
            </a:p>
          </p:txBody>
        </p:sp>
        <p:sp>
          <p:nvSpPr>
            <p:cNvPr id="9" name="Прямоугольник 8"/>
            <p:cNvSpPr/>
            <p:nvPr/>
          </p:nvSpPr>
          <p:spPr>
            <a:xfrm>
              <a:off x="1849821" y="2119733"/>
              <a:ext cx="307712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uk-UA" dirty="0" smtClean="0">
                  <a:solidFill>
                    <a:srgbClr val="202122"/>
                  </a:solidFill>
                  <a:latin typeface="Arial" panose="020B0604020202020204" pitchFamily="34" charset="0"/>
                </a:rPr>
                <a:t>(ІІІ </a:t>
              </a:r>
              <a:r>
                <a:rPr lang="uk-UA" dirty="0" err="1" smtClean="0">
                  <a:solidFill>
                    <a:srgbClr val="202122"/>
                  </a:solidFill>
                  <a:latin typeface="Arial" panose="020B0604020202020204" pitchFamily="34" charset="0"/>
                </a:rPr>
                <a:t>стор</a:t>
              </a:r>
              <a:r>
                <a:rPr lang="uk-UA" dirty="0" smtClean="0">
                  <a:solidFill>
                    <a:srgbClr val="202122"/>
                  </a:solidFill>
                  <a:latin typeface="Arial" panose="020B0604020202020204" pitchFamily="34" charset="0"/>
                </a:rPr>
                <a:t>. </a:t>
              </a:r>
              <a:r>
                <a:rPr lang="uk-UA" dirty="0">
                  <a:solidFill>
                    <a:srgbClr val="202122"/>
                  </a:solidFill>
                  <a:latin typeface="Arial" panose="020B0604020202020204" pitchFamily="34" charset="0"/>
                </a:rPr>
                <a:t>до </a:t>
              </a:r>
              <a:r>
                <a:rPr lang="uk-UA" dirty="0" err="1">
                  <a:solidFill>
                    <a:srgbClr val="202122"/>
                  </a:solidFill>
                  <a:latin typeface="Arial" panose="020B0604020202020204" pitchFamily="34" charset="0"/>
                </a:rPr>
                <a:t>н.</a:t>
              </a:r>
              <a:r>
                <a:rPr lang="uk-UA" dirty="0">
                  <a:solidFill>
                    <a:srgbClr val="202122"/>
                  </a:solidFill>
                  <a:latin typeface="Arial" panose="020B0604020202020204" pitchFamily="34" charset="0"/>
                </a:rPr>
                <a:t> е</a:t>
              </a:r>
              <a:r>
                <a:rPr lang="uk-UA" dirty="0" smtClean="0">
                  <a:solidFill>
                    <a:srgbClr val="202122"/>
                  </a:solidFill>
                  <a:latin typeface="Arial" panose="020B0604020202020204" pitchFamily="34" charset="0"/>
                </a:rPr>
                <a:t>.), </a:t>
              </a:r>
              <a:r>
                <a:rPr lang="la-Latn" i="1" dirty="0"/>
                <a:t>Elementa</a:t>
              </a:r>
              <a:endParaRPr lang="uk-UA" dirty="0"/>
            </a:p>
          </p:txBody>
        </p:sp>
        <p:sp>
          <p:nvSpPr>
            <p:cNvPr id="14" name="Прямоугольник 13"/>
            <p:cNvSpPr/>
            <p:nvPr/>
          </p:nvSpPr>
          <p:spPr>
            <a:xfrm>
              <a:off x="963608" y="4187638"/>
              <a:ext cx="532783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uk-UA" b="1" i="1" dirty="0" smtClean="0">
                  <a:solidFill>
                    <a:srgbClr val="000000"/>
                  </a:solidFill>
                  <a:latin typeface="Linux Libertine"/>
                </a:rPr>
                <a:t>Фелікс </a:t>
              </a:r>
              <a:r>
                <a:rPr lang="uk-UA" b="1" i="1" dirty="0" err="1" smtClean="0">
                  <a:solidFill>
                    <a:srgbClr val="000000"/>
                  </a:solidFill>
                  <a:latin typeface="Linux Libertine"/>
                </a:rPr>
                <a:t>Клейн</a:t>
              </a:r>
              <a:r>
                <a:rPr lang="uk-UA" dirty="0"/>
                <a:t> </a:t>
              </a:r>
              <a:r>
                <a:rPr lang="uk-UA" dirty="0" smtClean="0"/>
                <a:t> ( 1872 р.), </a:t>
              </a:r>
              <a:r>
                <a:rPr lang="uk-UA" i="1" dirty="0" err="1" smtClean="0"/>
                <a:t>Ерлангенська</a:t>
              </a:r>
              <a:r>
                <a:rPr lang="uk-UA" i="1" dirty="0" smtClean="0"/>
                <a:t> </a:t>
              </a:r>
              <a:r>
                <a:rPr lang="uk-UA" i="1" dirty="0"/>
                <a:t>програма</a:t>
              </a:r>
              <a:r>
                <a:rPr lang="uk-UA" dirty="0"/>
                <a:t> </a:t>
              </a:r>
              <a:endParaRPr lang="uk-UA" b="1" i="1" dirty="0">
                <a:solidFill>
                  <a:srgbClr val="000000"/>
                </a:solidFill>
                <a:effectLst/>
                <a:latin typeface="Linux Libertine"/>
              </a:endParaRPr>
            </a:p>
          </p:txBody>
        </p:sp>
        <p:sp>
          <p:nvSpPr>
            <p:cNvPr id="20" name="Прямоугольник 19"/>
            <p:cNvSpPr/>
            <p:nvPr/>
          </p:nvSpPr>
          <p:spPr>
            <a:xfrm>
              <a:off x="963608" y="6388047"/>
              <a:ext cx="434926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uk-UA" b="1" i="1" dirty="0" smtClean="0">
                  <a:solidFill>
                    <a:srgbClr val="000000"/>
                  </a:solidFill>
                  <a:latin typeface="Linux Libertine"/>
                </a:rPr>
                <a:t>50-рр.  ХХ </a:t>
              </a:r>
              <a:r>
                <a:rPr lang="uk-UA" b="1" i="1" dirty="0" err="1" smtClean="0">
                  <a:solidFill>
                    <a:srgbClr val="000000"/>
                  </a:solidFill>
                  <a:latin typeface="Linux Libertine"/>
                </a:rPr>
                <a:t>стор</a:t>
              </a:r>
              <a:r>
                <a:rPr lang="uk-UA" b="1" i="1" dirty="0" smtClean="0">
                  <a:solidFill>
                    <a:srgbClr val="000000"/>
                  </a:solidFill>
                  <a:latin typeface="Linux Libertine"/>
                </a:rPr>
                <a:t>. </a:t>
              </a:r>
              <a:r>
                <a:rPr lang="uk-UA" dirty="0" smtClean="0">
                  <a:solidFill>
                    <a:srgbClr val="000000"/>
                  </a:solidFill>
                  <a:latin typeface="Linux Libertine"/>
                </a:rPr>
                <a:t>- </a:t>
              </a:r>
              <a:r>
                <a:rPr lang="uk-UA" dirty="0" err="1" smtClean="0">
                  <a:solidFill>
                    <a:srgbClr val="000000"/>
                  </a:solidFill>
                  <a:latin typeface="Linux Libertine"/>
                </a:rPr>
                <a:t>переосміслення</a:t>
              </a:r>
              <a:r>
                <a:rPr lang="uk-UA" dirty="0" smtClean="0">
                  <a:solidFill>
                    <a:srgbClr val="000000"/>
                  </a:solidFill>
                  <a:latin typeface="Linux Libertine"/>
                </a:rPr>
                <a:t> ОГ</a:t>
              </a:r>
              <a:endParaRPr lang="uk-UA" dirty="0">
                <a:solidFill>
                  <a:srgbClr val="000000"/>
                </a:solidFill>
                <a:effectLst/>
                <a:latin typeface="Linux Libertine"/>
              </a:endParaRPr>
            </a:p>
          </p:txBody>
        </p:sp>
      </p:grpSp>
      <p:sp>
        <p:nvSpPr>
          <p:cNvPr id="10" name="Прямоугольник 9"/>
          <p:cNvSpPr/>
          <p:nvPr/>
        </p:nvSpPr>
        <p:spPr>
          <a:xfrm>
            <a:off x="2091558" y="2626062"/>
            <a:ext cx="3594539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3050" indent="-273050"/>
            <a:r>
              <a:rPr lang="uk-UA" sz="1600" i="1" dirty="0" smtClean="0">
                <a:solidFill>
                  <a:srgbClr val="202122"/>
                </a:solidFill>
                <a:latin typeface="Arial" panose="020B0604020202020204" pitchFamily="34" charset="0"/>
              </a:rPr>
              <a:t>-   </a:t>
            </a:r>
            <a:r>
              <a:rPr lang="uk-UA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п</a:t>
            </a:r>
            <a:r>
              <a:rPr lang="ru-RU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ерша </a:t>
            </a:r>
            <a:r>
              <a:rPr lang="ru-RU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спроба</a:t>
            </a:r>
            <a:r>
              <a:rPr lang="ru-RU" sz="1600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ru-RU" sz="1600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логічної</a:t>
            </a:r>
            <a:r>
              <a:rPr lang="ru-RU" sz="1600" dirty="0">
                <a:solidFill>
                  <a:srgbClr val="202122"/>
                </a:solidFill>
                <a:latin typeface="Arial" panose="020B0604020202020204" pitchFamily="34" charset="0"/>
              </a:rPr>
              <a:t> </a:t>
            </a:r>
            <a:r>
              <a:rPr lang="ru-RU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побудови</a:t>
            </a:r>
            <a:r>
              <a:rPr lang="ru-RU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геометрії</a:t>
            </a:r>
            <a:r>
              <a:rPr lang="ru-RU" sz="1600" dirty="0">
                <a:solidFill>
                  <a:srgbClr val="202122"/>
                </a:solidFill>
                <a:latin typeface="Arial" panose="020B0604020202020204" pitchFamily="34" charset="0"/>
              </a:rPr>
              <a:t> на </a:t>
            </a:r>
            <a:r>
              <a:rPr lang="ru-RU" sz="1600" dirty="0" err="1">
                <a:solidFill>
                  <a:srgbClr val="202122"/>
                </a:solidFill>
                <a:latin typeface="Arial" panose="020B0604020202020204" pitchFamily="34" charset="0"/>
              </a:rPr>
              <a:t>основі</a:t>
            </a:r>
            <a:r>
              <a:rPr lang="ru-RU" sz="1600" dirty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аксіоматики</a:t>
            </a:r>
            <a:r>
              <a:rPr lang="ru-RU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;</a:t>
            </a:r>
          </a:p>
          <a:p>
            <a:pPr marL="285750" indent="-285750">
              <a:buFontTx/>
              <a:buChar char="-"/>
            </a:pPr>
            <a:r>
              <a:rPr lang="ru-RU" sz="1600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поняття</a:t>
            </a:r>
            <a:r>
              <a:rPr lang="ru-RU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системи</a:t>
            </a:r>
            <a:r>
              <a:rPr lang="ru-RU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 координат; </a:t>
            </a:r>
            <a:endParaRPr lang="ru-RU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ru-RU" sz="1600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основи</a:t>
            </a:r>
            <a:r>
              <a:rPr lang="ru-RU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ru-RU" sz="1600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планіметрії</a:t>
            </a:r>
            <a:r>
              <a:rPr lang="ru-RU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 та </a:t>
            </a:r>
            <a:r>
              <a:rPr lang="ru-RU" sz="1600" dirty="0" err="1" smtClean="0">
                <a:solidFill>
                  <a:srgbClr val="202122"/>
                </a:solidFill>
                <a:latin typeface="Arial" panose="020B0604020202020204" pitchFamily="34" charset="0"/>
              </a:rPr>
              <a:t>стереометрії</a:t>
            </a:r>
            <a:endParaRPr lang="uk-UA" sz="1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15" y="4693967"/>
            <a:ext cx="1373743" cy="1540310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815" y="2536775"/>
            <a:ext cx="1303196" cy="1474240"/>
          </a:xfrm>
          <a:prstGeom prst="rect">
            <a:avLst/>
          </a:prstGeom>
        </p:spPr>
      </p:pic>
      <p:sp>
        <p:nvSpPr>
          <p:cNvPr id="17" name="Прямоугольник 16"/>
          <p:cNvSpPr/>
          <p:nvPr/>
        </p:nvSpPr>
        <p:spPr>
          <a:xfrm>
            <a:off x="6615608" y="2335768"/>
            <a:ext cx="529362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uk-UA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використання </a:t>
            </a:r>
            <a:r>
              <a:rPr lang="uk-UA" sz="1600" dirty="0">
                <a:solidFill>
                  <a:srgbClr val="202122"/>
                </a:solidFill>
                <a:latin typeface="Arial" panose="020B0604020202020204" pitchFamily="34" charset="0"/>
              </a:rPr>
              <a:t>дисплея для виведення </a:t>
            </a:r>
            <a:r>
              <a:rPr lang="uk-UA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зображення</a:t>
            </a:r>
          </a:p>
          <a:p>
            <a:pPr marL="285750" indent="-285750">
              <a:buFontTx/>
              <a:buChar char="-"/>
            </a:pPr>
            <a:endParaRPr lang="uk-UA" sz="1600" dirty="0">
              <a:solidFill>
                <a:srgbClr val="202122"/>
              </a:solidFill>
              <a:latin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endParaRPr lang="uk-UA" sz="1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6446251" y="2050934"/>
            <a:ext cx="24668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i="1" dirty="0" smtClean="0"/>
              <a:t>1951 р., </a:t>
            </a:r>
            <a:r>
              <a:rPr lang="en-US" b="1" i="1" dirty="0" smtClean="0"/>
              <a:t>MIT, Whirlwind</a:t>
            </a:r>
            <a:endParaRPr lang="uk-UA" b="1" i="1" dirty="0"/>
          </a:p>
        </p:txBody>
      </p:sp>
      <p:sp>
        <p:nvSpPr>
          <p:cNvPr id="19" name="Прямоугольник 18"/>
          <p:cNvSpPr/>
          <p:nvPr/>
        </p:nvSpPr>
        <p:spPr>
          <a:xfrm>
            <a:off x="2279098" y="4758061"/>
            <a:ext cx="2878620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-  </a:t>
            </a:r>
            <a:r>
              <a:rPr lang="uk-UA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ідея</a:t>
            </a:r>
            <a:r>
              <a:rPr lang="uk-UA" dirty="0" smtClean="0">
                <a:solidFill>
                  <a:srgbClr val="202122"/>
                </a:solidFill>
                <a:latin typeface="Arial" panose="020B0604020202020204" pitchFamily="34" charset="0"/>
              </a:rPr>
              <a:t> </a:t>
            </a:r>
            <a:r>
              <a:rPr lang="uk-UA" sz="1600" dirty="0">
                <a:solidFill>
                  <a:srgbClr val="202122"/>
                </a:solidFill>
                <a:latin typeface="Arial" panose="020B0604020202020204" pitchFamily="34" charset="0"/>
              </a:rPr>
              <a:t>алгебричної класифікації різних галузей геометрії згідно </a:t>
            </a:r>
            <a:r>
              <a:rPr lang="uk-UA" sz="1600" dirty="0" smtClean="0">
                <a:solidFill>
                  <a:srgbClr val="202122"/>
                </a:solidFill>
                <a:latin typeface="Arial" panose="020B0604020202020204" pitchFamily="34" charset="0"/>
              </a:rPr>
              <a:t>за класами перетворень</a:t>
            </a:r>
            <a:endParaRPr lang="uk-UA" sz="1600" dirty="0">
              <a:solidFill>
                <a:srgbClr val="202122"/>
              </a:solidFill>
              <a:latin typeface="Arial" panose="020B0604020202020204" pitchFamily="34" charset="0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6412934" y="2705100"/>
            <a:ext cx="5583093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uk-UA" b="1" i="1" dirty="0" smtClean="0"/>
              <a:t>1960-1970</a:t>
            </a:r>
            <a:r>
              <a:rPr lang="en-US" b="1" i="1" dirty="0" smtClean="0"/>
              <a:t> </a:t>
            </a:r>
            <a:r>
              <a:rPr lang="uk-UA" b="1" i="1" dirty="0" smtClean="0"/>
              <a:t>рр. </a:t>
            </a:r>
          </a:p>
          <a:p>
            <a:pPr marL="285750" indent="-285750">
              <a:buFontTx/>
              <a:buChar char="-"/>
            </a:pPr>
            <a:r>
              <a:rPr lang="uk-UA" dirty="0"/>
              <a:t>ф</a:t>
            </a:r>
            <a:r>
              <a:rPr lang="uk-UA" dirty="0" smtClean="0"/>
              <a:t>ормування КГ </a:t>
            </a:r>
            <a:r>
              <a:rPr lang="uk-UA" dirty="0"/>
              <a:t>як </a:t>
            </a:r>
            <a:r>
              <a:rPr lang="uk-UA" dirty="0" smtClean="0"/>
              <a:t>наукової  дисципліни, розробка основних методів та алгоритмів КГ</a:t>
            </a:r>
          </a:p>
          <a:p>
            <a:r>
              <a:rPr lang="uk-UA" b="1" i="1" dirty="0" smtClean="0"/>
              <a:t>1961 р. </a:t>
            </a:r>
          </a:p>
          <a:p>
            <a:pPr marL="285750" indent="-285750">
              <a:buFontTx/>
              <a:buChar char="-"/>
            </a:pPr>
            <a:r>
              <a:rPr lang="uk-UA" dirty="0"/>
              <a:t>с</a:t>
            </a:r>
            <a:r>
              <a:rPr lang="uk-UA" dirty="0" smtClean="0"/>
              <a:t>творення першої </a:t>
            </a:r>
            <a:r>
              <a:rPr lang="uk-UA" dirty="0" err="1" smtClean="0"/>
              <a:t>комп</a:t>
            </a:r>
            <a:r>
              <a:rPr lang="en-US" dirty="0" smtClean="0"/>
              <a:t>’</a:t>
            </a:r>
            <a:r>
              <a:rPr lang="uk-UA" dirty="0" err="1" smtClean="0"/>
              <a:t>ютерної</a:t>
            </a:r>
            <a:r>
              <a:rPr lang="uk-UA" dirty="0" smtClean="0"/>
              <a:t> гри (</a:t>
            </a:r>
            <a:r>
              <a:rPr lang="uk-UA" i="1" dirty="0" smtClean="0"/>
              <a:t>«</a:t>
            </a:r>
            <a:r>
              <a:rPr lang="en-US" i="1" dirty="0" err="1"/>
              <a:t>Spacewar</a:t>
            </a:r>
            <a:r>
              <a:rPr lang="en-US" i="1" dirty="0" smtClean="0"/>
              <a:t>!»</a:t>
            </a:r>
            <a:r>
              <a:rPr lang="uk-UA" dirty="0" smtClean="0"/>
              <a:t>)</a:t>
            </a:r>
            <a:endParaRPr lang="uk-UA" i="1" dirty="0" smtClean="0"/>
          </a:p>
          <a:p>
            <a:r>
              <a:rPr lang="uk-UA" b="1" i="1" dirty="0" smtClean="0"/>
              <a:t>1962 </a:t>
            </a:r>
            <a:r>
              <a:rPr lang="uk-UA" b="1" i="1" dirty="0"/>
              <a:t>р.</a:t>
            </a:r>
            <a:r>
              <a:rPr lang="uk-UA" b="1" dirty="0"/>
              <a:t> </a:t>
            </a:r>
            <a:endParaRPr lang="uk-UA" b="1" dirty="0" smtClean="0"/>
          </a:p>
          <a:p>
            <a:pPr marL="285750" indent="-285750">
              <a:buFontTx/>
              <a:buChar char="-"/>
            </a:pPr>
            <a:r>
              <a:rPr lang="uk-UA" dirty="0" err="1" smtClean="0"/>
              <a:t>Айвен</a:t>
            </a:r>
            <a:r>
              <a:rPr lang="uk-UA" dirty="0" smtClean="0"/>
              <a:t> </a:t>
            </a:r>
            <a:r>
              <a:rPr lang="uk-UA" dirty="0" err="1"/>
              <a:t>Сазерленд</a:t>
            </a:r>
            <a:r>
              <a:rPr lang="uk-UA" dirty="0"/>
              <a:t>, </a:t>
            </a:r>
            <a:r>
              <a:rPr lang="uk-UA" dirty="0" smtClean="0"/>
              <a:t>перша програма КГ (</a:t>
            </a:r>
            <a:r>
              <a:rPr lang="en-US" i="1" dirty="0" smtClean="0"/>
              <a:t>Sketchpad</a:t>
            </a:r>
            <a:r>
              <a:rPr lang="uk-UA" dirty="0" smtClean="0"/>
              <a:t>)</a:t>
            </a:r>
          </a:p>
          <a:p>
            <a:r>
              <a:rPr lang="uk-UA" b="1" i="1" dirty="0"/>
              <a:t>1964 </a:t>
            </a:r>
            <a:r>
              <a:rPr lang="uk-UA" b="1" i="1" dirty="0" smtClean="0"/>
              <a:t>р.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General Motors</a:t>
            </a:r>
            <a:r>
              <a:rPr lang="uk-UA" dirty="0" smtClean="0"/>
              <a:t>, </a:t>
            </a:r>
            <a:r>
              <a:rPr lang="en-US" dirty="0" smtClean="0"/>
              <a:t>IBM</a:t>
            </a:r>
            <a:r>
              <a:rPr lang="uk-UA" dirty="0" smtClean="0"/>
              <a:t>, САПР (</a:t>
            </a:r>
            <a:r>
              <a:rPr lang="en-US" i="1" dirty="0" smtClean="0"/>
              <a:t>DAC-1</a:t>
            </a:r>
            <a:r>
              <a:rPr lang="uk-UA" dirty="0" smtClean="0"/>
              <a:t>)</a:t>
            </a:r>
            <a:r>
              <a:rPr lang="en-US" dirty="0" smtClean="0"/>
              <a:t> </a:t>
            </a:r>
          </a:p>
          <a:p>
            <a:pPr marL="285750" indent="-285750">
              <a:buFontTx/>
              <a:buChar char="-"/>
            </a:pPr>
            <a:r>
              <a:rPr lang="uk-UA" dirty="0" smtClean="0"/>
              <a:t>БЕСМ-4, </a:t>
            </a:r>
            <a:r>
              <a:rPr lang="uk-UA" dirty="0"/>
              <a:t>комп'ютерна математична модель руху </a:t>
            </a:r>
            <a:r>
              <a:rPr lang="uk-UA" dirty="0" smtClean="0"/>
              <a:t>кішки </a:t>
            </a:r>
          </a:p>
          <a:p>
            <a:r>
              <a:rPr lang="uk-UA" b="1" i="1" dirty="0" smtClean="0"/>
              <a:t>1977 р.</a:t>
            </a:r>
          </a:p>
          <a:p>
            <a:pPr marL="285750" indent="-285750">
              <a:buFontTx/>
              <a:buChar char="-"/>
            </a:pPr>
            <a:r>
              <a:rPr lang="uk-UA" dirty="0" smtClean="0"/>
              <a:t>персональний </a:t>
            </a:r>
            <a:r>
              <a:rPr lang="uk-UA" dirty="0" err="1" smtClean="0"/>
              <a:t>комп</a:t>
            </a:r>
            <a:r>
              <a:rPr lang="en-US" dirty="0" smtClean="0"/>
              <a:t>’</a:t>
            </a:r>
            <a:r>
              <a:rPr lang="uk-UA" dirty="0" err="1" smtClean="0"/>
              <a:t>ютер</a:t>
            </a:r>
            <a:r>
              <a:rPr lang="uk-UA" dirty="0" smtClean="0"/>
              <a:t> </a:t>
            </a:r>
            <a:r>
              <a:rPr lang="en-US" i="1" dirty="0" smtClean="0"/>
              <a:t>Apple I</a:t>
            </a:r>
            <a:r>
              <a:rPr lang="en-US" dirty="0" smtClean="0"/>
              <a:t>I</a:t>
            </a:r>
            <a:r>
              <a:rPr lang="uk-UA" dirty="0" smtClean="0"/>
              <a:t>;</a:t>
            </a:r>
          </a:p>
          <a:p>
            <a:pPr marL="285750" indent="-285750">
              <a:buFontTx/>
              <a:buChar char="-"/>
            </a:pPr>
            <a:r>
              <a:rPr lang="uk-UA" dirty="0" smtClean="0"/>
              <a:t>початок застосування досягнень КГ у кіноіндустрії</a:t>
            </a:r>
          </a:p>
          <a:p>
            <a:pPr marL="285750" indent="-285750">
              <a:buFontTx/>
              <a:buChar char="-"/>
            </a:pPr>
            <a:endParaRPr lang="uk-UA" dirty="0"/>
          </a:p>
        </p:txBody>
      </p:sp>
      <p:sp>
        <p:nvSpPr>
          <p:cNvPr id="24" name="Прямоугольник 23"/>
          <p:cNvSpPr/>
          <p:nvPr/>
        </p:nvSpPr>
        <p:spPr>
          <a:xfrm>
            <a:off x="564986" y="109741"/>
            <a:ext cx="5199821" cy="66064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pic>
        <p:nvPicPr>
          <p:cNvPr id="23" name="Рисунок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92107" y="516772"/>
            <a:ext cx="3268606" cy="2281755"/>
          </a:xfrm>
          <a:prstGeom prst="rect">
            <a:avLst/>
          </a:prstGeom>
        </p:spPr>
      </p:pic>
      <p:sp>
        <p:nvSpPr>
          <p:cNvPr id="25" name="Прямоугольник 24"/>
          <p:cNvSpPr/>
          <p:nvPr/>
        </p:nvSpPr>
        <p:spPr>
          <a:xfrm>
            <a:off x="713624" y="6299735"/>
            <a:ext cx="4839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i="1" dirty="0">
                <a:solidFill>
                  <a:srgbClr val="0070C0"/>
                </a:solidFill>
              </a:rPr>
              <a:t>https://www.youtube.com/watch?v=Y68zJbATxYA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0375" y="2871351"/>
            <a:ext cx="3240337" cy="3298028"/>
          </a:xfrm>
          <a:prstGeom prst="rect">
            <a:avLst/>
          </a:prstGeom>
        </p:spPr>
      </p:pic>
      <p:pic>
        <p:nvPicPr>
          <p:cNvPr id="27" name="Рисунок 2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7759" y="1683632"/>
            <a:ext cx="4540555" cy="3512794"/>
          </a:xfrm>
          <a:prstGeom prst="rect">
            <a:avLst/>
          </a:prstGeom>
        </p:spPr>
      </p:pic>
      <p:sp>
        <p:nvSpPr>
          <p:cNvPr id="8" name="Стрелка вниз 7"/>
          <p:cNvSpPr/>
          <p:nvPr/>
        </p:nvSpPr>
        <p:spPr>
          <a:xfrm>
            <a:off x="5609942" y="1897403"/>
            <a:ext cx="845597" cy="4666592"/>
          </a:xfrm>
          <a:prstGeom prst="downArrow">
            <a:avLst/>
          </a:prstGeom>
          <a:solidFill>
            <a:schemeClr val="bg1">
              <a:lumMod val="95000"/>
            </a:schemeClr>
          </a:solidFill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 dirty="0">
              <a:solidFill>
                <a:schemeClr val="tx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 rot="16200000">
            <a:off x="4061427" y="3600784"/>
            <a:ext cx="4195268" cy="7885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uk-UA" sz="2800" i="1" kern="4500" spc="4500" dirty="0" smtClean="0">
                <a:solidFill>
                  <a:schemeClr val="accent1">
                    <a:lumMod val="75000"/>
                  </a:schemeClr>
                </a:solidFill>
              </a:rPr>
              <a:t> час</a:t>
            </a:r>
            <a:endParaRPr lang="uk-UA" sz="2800" i="1" kern="4500" spc="4500" dirty="0">
              <a:solidFill>
                <a:schemeClr val="accent1">
                  <a:lumMod val="75000"/>
                </a:schemeClr>
              </a:solidFill>
            </a:endParaRPr>
          </a:p>
          <a:p>
            <a:pPr algn="ctr"/>
            <a:endParaRPr lang="uk-UA" sz="2800" i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8" name="Рисунок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60751" y="1253915"/>
            <a:ext cx="5172910" cy="3942511"/>
          </a:xfrm>
          <a:prstGeom prst="rect">
            <a:avLst/>
          </a:prstGeom>
        </p:spPr>
      </p:pic>
      <p:pic>
        <p:nvPicPr>
          <p:cNvPr id="29" name="Рисунок 2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948" y="1774756"/>
            <a:ext cx="5202859" cy="2852949"/>
          </a:xfrm>
          <a:prstGeom prst="rect">
            <a:avLst/>
          </a:prstGeom>
        </p:spPr>
      </p:pic>
      <p:pic>
        <p:nvPicPr>
          <p:cNvPr id="30" name="Рисунок 2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3999" y="1133031"/>
            <a:ext cx="5012376" cy="4290096"/>
          </a:xfrm>
          <a:prstGeom prst="rect">
            <a:avLst/>
          </a:prstGeom>
        </p:spPr>
      </p:pic>
      <p:pic>
        <p:nvPicPr>
          <p:cNvPr id="31" name="Рисунок 3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7464" y="1719671"/>
            <a:ext cx="4799998" cy="3669160"/>
          </a:xfrm>
          <a:prstGeom prst="rect">
            <a:avLst/>
          </a:prstGeom>
        </p:spPr>
      </p:pic>
      <p:pic>
        <p:nvPicPr>
          <p:cNvPr id="32" name="Рисунок 3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93866" y="1544530"/>
            <a:ext cx="5204056" cy="4102498"/>
          </a:xfrm>
          <a:prstGeom prst="rect">
            <a:avLst/>
          </a:prstGeom>
        </p:spPr>
      </p:pic>
      <p:sp>
        <p:nvSpPr>
          <p:cNvPr id="35" name="Стрелка вправо 34"/>
          <p:cNvSpPr/>
          <p:nvPr/>
        </p:nvSpPr>
        <p:spPr>
          <a:xfrm flipH="1">
            <a:off x="6403596" y="2395876"/>
            <a:ext cx="352540" cy="282014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0" name="Стрелка вправо 39"/>
          <p:cNvSpPr/>
          <p:nvPr/>
        </p:nvSpPr>
        <p:spPr>
          <a:xfrm flipH="1">
            <a:off x="6363752" y="3854029"/>
            <a:ext cx="352540" cy="282014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1" name="Стрелка вправо 40"/>
          <p:cNvSpPr/>
          <p:nvPr/>
        </p:nvSpPr>
        <p:spPr>
          <a:xfrm flipH="1">
            <a:off x="6384734" y="4428501"/>
            <a:ext cx="352540" cy="282014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2" name="Стрелка вправо 41"/>
          <p:cNvSpPr/>
          <p:nvPr/>
        </p:nvSpPr>
        <p:spPr>
          <a:xfrm flipH="1">
            <a:off x="6403596" y="4973350"/>
            <a:ext cx="352540" cy="282014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3" name="Стрелка вправо 42"/>
          <p:cNvSpPr/>
          <p:nvPr/>
        </p:nvSpPr>
        <p:spPr>
          <a:xfrm flipH="1">
            <a:off x="6385808" y="6342089"/>
            <a:ext cx="352540" cy="282014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45" name="Стрелка вправо 44"/>
          <p:cNvSpPr/>
          <p:nvPr/>
        </p:nvSpPr>
        <p:spPr>
          <a:xfrm flipH="1">
            <a:off x="6386692" y="5258184"/>
            <a:ext cx="352540" cy="282014"/>
          </a:xfrm>
          <a:prstGeom prst="rightArrow">
            <a:avLst/>
          </a:prstGeom>
          <a:solidFill>
            <a:srgbClr val="00B050"/>
          </a:solidFill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21" name="Прямоугольник 20"/>
          <p:cNvSpPr/>
          <p:nvPr/>
        </p:nvSpPr>
        <p:spPr>
          <a:xfrm>
            <a:off x="3910364" y="31046"/>
            <a:ext cx="42447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uk-UA" b="1" dirty="0" smtClean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Історія розвитку і взаємозв’язок ОГ та КГ</a:t>
            </a:r>
            <a:endParaRPr lang="uk-UA" b="1" dirty="0">
              <a:solidFill>
                <a:srgbClr val="0070C0"/>
              </a:solidFill>
            </a:endParaRPr>
          </a:p>
        </p:txBody>
      </p:sp>
      <p:sp>
        <p:nvSpPr>
          <p:cNvPr id="38" name="Овал 37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1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133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5" grpId="1"/>
      <p:bldP spid="35" grpId="0" animBg="1"/>
      <p:bldP spid="35" grpId="1" animBg="1"/>
      <p:bldP spid="40" grpId="0" animBg="1"/>
      <p:bldP spid="40" grpId="1" animBg="1"/>
      <p:bldP spid="41" grpId="0" animBg="1"/>
      <p:bldP spid="41" grpId="1" animBg="1"/>
      <p:bldP spid="42" grpId="0" animBg="1"/>
      <p:bldP spid="42" grpId="1" animBg="1"/>
      <p:bldP spid="43" grpId="0" animBg="1"/>
      <p:bldP spid="43" grpId="1" animBg="1"/>
      <p:bldP spid="45" grpId="0" animBg="1"/>
      <p:bldP spid="4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угольник 2"/>
          <p:cNvSpPr/>
          <p:nvPr/>
        </p:nvSpPr>
        <p:spPr>
          <a:xfrm>
            <a:off x="951054" y="2927414"/>
            <a:ext cx="9793265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ru-RU" sz="2400" b="1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ютерна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400" b="1" dirty="0" err="1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графіка</a:t>
            </a:r>
            <a:r>
              <a:rPr lang="ru-RU" sz="2400" b="1" dirty="0" smtClean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ru-RU" sz="2000" b="1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галузь</a:t>
            </a:r>
            <a:r>
              <a:rPr lang="ru-RU" sz="20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2000" b="1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інформатики</a:t>
            </a:r>
            <a:r>
              <a:rPr lang="ru-RU" sz="20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яка </a:t>
            </a:r>
            <a:r>
              <a:rPr lang="ru-RU" sz="2000" b="1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займається</a:t>
            </a:r>
            <a:r>
              <a:rPr lang="ru-RU" sz="20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методами </a:t>
            </a:r>
            <a:r>
              <a:rPr lang="uk-UA" sz="2000" b="1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і засобами </a:t>
            </a:r>
            <a:r>
              <a:rPr lang="uk-UA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синтезу, збереження й перетворення цифрових зображень за допомогою ЕОМ та інших технічних пристроїв</a:t>
            </a:r>
          </a:p>
        </p:txBody>
      </p:sp>
      <p:sp>
        <p:nvSpPr>
          <p:cNvPr id="5" name="Прямоугольник 4"/>
          <p:cNvSpPr/>
          <p:nvPr/>
        </p:nvSpPr>
        <p:spPr>
          <a:xfrm>
            <a:off x="1939498" y="5020295"/>
            <a:ext cx="9268060" cy="16927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подання зображення в комп'ютерній графіці;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підготовка зображення до візуалізації;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рендеринг</a:t>
            </a:r>
            <a:r>
              <a:rPr lang="uk-UA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зображення;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виконання дій із зображенням;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удосконалення технічних засобів виведення графічної інформації;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створення зручного інтерфейсу користувача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49539" y="4620185"/>
            <a:ext cx="45466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sz="2000" b="1" u="sng" dirty="0" smtClean="0">
                <a:solidFill>
                  <a:srgbClr val="0070C0"/>
                </a:solidFill>
              </a:rPr>
              <a:t>Основні задачі КГ:</a:t>
            </a:r>
            <a:endParaRPr lang="uk-UA" sz="2000" b="1" u="sng" dirty="0">
              <a:solidFill>
                <a:srgbClr val="0070C0"/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270318" y="4004632"/>
            <a:ext cx="9937240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Цифрове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зображення</a:t>
            </a:r>
            <a:r>
              <a:rPr lang="ru-RU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– </a:t>
            </a:r>
            <a:r>
              <a:rPr lang="ru-RU" sz="1600" dirty="0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модель реального </a:t>
            </a:r>
            <a:r>
              <a:rPr lang="ru-RU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або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синтезованого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ru-RU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створеного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штучно) </a:t>
            </a:r>
            <a:r>
              <a:rPr lang="ru-RU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зображення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ru-RU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що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зберігається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в </a:t>
            </a:r>
            <a:r>
              <a:rPr lang="ru-RU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пам’яті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ЕОМ у </a:t>
            </a:r>
            <a:r>
              <a:rPr lang="ru-RU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вигляді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сукупності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цифрових</a:t>
            </a:r>
            <a:r>
              <a:rPr lang="ru-RU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ru-RU" sz="1600" dirty="0" err="1" smtClean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кодів</a:t>
            </a:r>
            <a:endParaRPr lang="uk-UA" sz="1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Прямоугольник 8"/>
          <p:cNvSpPr/>
          <p:nvPr/>
        </p:nvSpPr>
        <p:spPr>
          <a:xfrm>
            <a:off x="849539" y="957645"/>
            <a:ext cx="1046979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uk-UA" sz="2400" b="1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Обчислювальна геометрія </a:t>
            </a:r>
            <a:r>
              <a:rPr lang="uk-UA" b="1" dirty="0" smtClean="0"/>
              <a:t>- </a:t>
            </a:r>
            <a:r>
              <a:rPr lang="uk-UA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це розділ інформатики, що вивчає алгоритми </a:t>
            </a:r>
            <a:r>
              <a:rPr lang="uk-UA" sz="20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розв</a:t>
            </a:r>
            <a:r>
              <a:rPr lang="en-US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uk-UA" sz="2000" b="1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язання</a:t>
            </a:r>
            <a:r>
              <a:rPr lang="uk-UA" sz="2000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геометричних задач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178267" y="1557808"/>
            <a:ext cx="6747641" cy="138499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uk-UA" b="1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Прикладні аспекти ОГ: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комп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uk-UA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ютерна</a:t>
            </a:r>
            <a:r>
              <a:rPr lang="uk-UA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графіка;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системи автоматизованого проектування (САПР);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географічні інформаційні системи (ГІС)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uk-UA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спеціалізовані системи моделювання руху об</a:t>
            </a:r>
            <a:r>
              <a:rPr lang="en-US" sz="1600" dirty="0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’</a:t>
            </a:r>
            <a:r>
              <a:rPr lang="uk-UA" sz="1600" dirty="0" err="1">
                <a:solidFill>
                  <a:srgbClr val="0020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єктів</a:t>
            </a:r>
            <a:endParaRPr lang="uk-UA" sz="1600" dirty="0">
              <a:solidFill>
                <a:srgbClr val="0020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1" name="Овал 10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1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15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TextBox 2"/>
          <p:cNvSpPr txBox="1"/>
          <p:nvPr/>
        </p:nvSpPr>
        <p:spPr>
          <a:xfrm>
            <a:off x="2308177" y="208615"/>
            <a:ext cx="70947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3200" b="1" u="sng" dirty="0" smtClean="0">
                <a:solidFill>
                  <a:srgbClr val="0070C0"/>
                </a:solidFill>
              </a:rPr>
              <a:t>Сучасні напрямки використання КГ:</a:t>
            </a:r>
          </a:p>
          <a:p>
            <a:pPr algn="r"/>
            <a:endParaRPr lang="uk-UA" sz="2000" b="1" u="sng" dirty="0">
              <a:solidFill>
                <a:srgbClr val="0070C0"/>
              </a:solidFill>
            </a:endParaRPr>
          </a:p>
        </p:txBody>
      </p:sp>
      <p:grpSp>
        <p:nvGrpSpPr>
          <p:cNvPr id="21" name="Группа 20"/>
          <p:cNvGrpSpPr/>
          <p:nvPr/>
        </p:nvGrpSpPr>
        <p:grpSpPr>
          <a:xfrm>
            <a:off x="617100" y="1246160"/>
            <a:ext cx="11064588" cy="5321051"/>
            <a:chOff x="617100" y="1246160"/>
            <a:chExt cx="11064588" cy="5321051"/>
          </a:xfrm>
        </p:grpSpPr>
        <p:pic>
          <p:nvPicPr>
            <p:cNvPr id="22" name="Picture 2"/>
            <p:cNvPicPr>
              <a:picLocks noChangeAspect="1" noChangeArrowheads="1"/>
            </p:cNvPicPr>
            <p:nvPr/>
          </p:nvPicPr>
          <p:blipFill>
            <a:blip r:embed="rId4"/>
            <a:srcRect r="77"/>
            <a:stretch>
              <a:fillRect/>
            </a:stretch>
          </p:blipFill>
          <p:spPr bwMode="auto">
            <a:xfrm>
              <a:off x="617100" y="1246160"/>
              <a:ext cx="3248981" cy="29513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3" name="Рисунок 2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795339" y="4247975"/>
              <a:ext cx="2886349" cy="2319236"/>
            </a:xfrm>
            <a:prstGeom prst="rect">
              <a:avLst/>
            </a:prstGeom>
          </p:spPr>
        </p:pic>
        <p:pic>
          <p:nvPicPr>
            <p:cNvPr id="24" name="Рисунок 2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273607" y="1435338"/>
              <a:ext cx="2386853" cy="2358341"/>
            </a:xfrm>
            <a:prstGeom prst="rect">
              <a:avLst/>
            </a:prstGeom>
          </p:spPr>
        </p:pic>
        <p:pic>
          <p:nvPicPr>
            <p:cNvPr id="25" name="Рисунок 2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607540" y="4478229"/>
              <a:ext cx="2266950" cy="2076450"/>
            </a:xfrm>
            <a:prstGeom prst="rect">
              <a:avLst/>
            </a:prstGeom>
          </p:spPr>
        </p:pic>
      </p:grpSp>
      <p:grpSp>
        <p:nvGrpSpPr>
          <p:cNvPr id="31" name="Группа 30"/>
          <p:cNvGrpSpPr/>
          <p:nvPr/>
        </p:nvGrpSpPr>
        <p:grpSpPr>
          <a:xfrm>
            <a:off x="530276" y="1352924"/>
            <a:ext cx="11661724" cy="5422662"/>
            <a:chOff x="530276" y="1435337"/>
            <a:chExt cx="11661724" cy="5422662"/>
          </a:xfrm>
        </p:grpSpPr>
        <p:pic>
          <p:nvPicPr>
            <p:cNvPr id="32" name="Рисунок 31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30276" y="1661653"/>
              <a:ext cx="3708259" cy="2431645"/>
            </a:xfrm>
            <a:prstGeom prst="rect">
              <a:avLst/>
            </a:prstGeom>
          </p:spPr>
        </p:pic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8628354" y="1435337"/>
              <a:ext cx="3563646" cy="2657961"/>
            </a:xfrm>
            <a:prstGeom prst="rect">
              <a:avLst/>
            </a:prstGeom>
          </p:spPr>
        </p:pic>
        <p:pic>
          <p:nvPicPr>
            <p:cNvPr id="34" name="Рисунок 33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892292" y="5296316"/>
              <a:ext cx="3968211" cy="1561683"/>
            </a:xfrm>
            <a:prstGeom prst="rect">
              <a:avLst/>
            </a:prstGeom>
          </p:spPr>
        </p:pic>
      </p:grpSp>
      <p:sp>
        <p:nvSpPr>
          <p:cNvPr id="4" name="Прямоугольник 3"/>
          <p:cNvSpPr/>
          <p:nvPr/>
        </p:nvSpPr>
        <p:spPr>
          <a:xfrm>
            <a:off x="3872303" y="907385"/>
            <a:ext cx="4923036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 smtClean="0"/>
              <a:t>Наукова графіка;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/>
              <a:t>Конструкторська графіка;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 smtClean="0"/>
              <a:t>Ділова (офісна) графіка;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/>
              <a:t>Художня</a:t>
            </a:r>
            <a:r>
              <a:rPr lang="ru-RU" sz="2400" dirty="0"/>
              <a:t> </a:t>
            </a:r>
            <a:r>
              <a:rPr lang="ru-RU" sz="2400" dirty="0" err="1"/>
              <a:t>графіка</a:t>
            </a:r>
            <a:r>
              <a:rPr lang="ru-RU" sz="2400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 smtClean="0"/>
              <a:t>Ілюстративна</a:t>
            </a:r>
            <a:r>
              <a:rPr lang="ru-RU" sz="2400" dirty="0" smtClean="0"/>
              <a:t> (+реклама), </a:t>
            </a:r>
            <a:r>
              <a:rPr lang="en-US" sz="2400" dirty="0" smtClean="0"/>
              <a:t>Web</a:t>
            </a:r>
            <a:r>
              <a:rPr lang="uk-UA" sz="2400" dirty="0" smtClean="0"/>
              <a:t>-</a:t>
            </a:r>
            <a:r>
              <a:rPr lang="uk-UA" sz="2400" dirty="0" err="1" smtClean="0"/>
              <a:t>дізайн</a:t>
            </a:r>
            <a:r>
              <a:rPr lang="uk-UA" sz="2400" dirty="0" smtClean="0"/>
              <a:t> (+ </a:t>
            </a:r>
            <a:r>
              <a:rPr lang="ru-RU" sz="2400" dirty="0" err="1" smtClean="0"/>
              <a:t>інтерактивна</a:t>
            </a:r>
            <a:r>
              <a:rPr lang="ru-RU" sz="2400" dirty="0" smtClean="0"/>
              <a:t> </a:t>
            </a:r>
            <a:r>
              <a:rPr lang="ru-RU" sz="2400" dirty="0" err="1" smtClean="0"/>
              <a:t>графіка</a:t>
            </a:r>
            <a:r>
              <a:rPr lang="ru-RU" sz="2400" dirty="0"/>
              <a:t>)</a:t>
            </a:r>
            <a:r>
              <a:rPr lang="ru-RU" sz="2400" dirty="0" smtClean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/>
              <a:t>Навчання, о</a:t>
            </a:r>
            <a:r>
              <a:rPr lang="ru-RU" sz="2400" dirty="0" err="1"/>
              <a:t>світа</a:t>
            </a:r>
            <a:r>
              <a:rPr lang="ru-RU" sz="2400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Досуг: </a:t>
            </a:r>
            <a:r>
              <a:rPr lang="ru-RU" sz="2400" dirty="0" err="1" smtClean="0"/>
              <a:t>кіноіндустрія</a:t>
            </a:r>
            <a:r>
              <a:rPr lang="ru-RU" sz="2400" dirty="0" smtClean="0"/>
              <a:t>, комп</a:t>
            </a:r>
            <a:r>
              <a:rPr lang="en-US" sz="2400" dirty="0" smtClean="0"/>
              <a:t>’</a:t>
            </a:r>
            <a:r>
              <a:rPr lang="uk-UA" sz="2400" dirty="0" err="1" smtClean="0"/>
              <a:t>ютерні</a:t>
            </a:r>
            <a:r>
              <a:rPr lang="uk-UA" sz="2400" dirty="0" smtClean="0"/>
              <a:t> ігри</a:t>
            </a:r>
            <a:endParaRPr lang="ru-RU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/>
          </a:p>
        </p:txBody>
      </p:sp>
      <p:grpSp>
        <p:nvGrpSpPr>
          <p:cNvPr id="35" name="Группа 34"/>
          <p:cNvGrpSpPr/>
          <p:nvPr/>
        </p:nvGrpSpPr>
        <p:grpSpPr>
          <a:xfrm>
            <a:off x="666107" y="1661652"/>
            <a:ext cx="11525893" cy="5196348"/>
            <a:chOff x="666107" y="1661652"/>
            <a:chExt cx="11525893" cy="5196348"/>
          </a:xfrm>
        </p:grpSpPr>
        <p:grpSp>
          <p:nvGrpSpPr>
            <p:cNvPr id="36" name="Группа 35"/>
            <p:cNvGrpSpPr/>
            <p:nvPr/>
          </p:nvGrpSpPr>
          <p:grpSpPr>
            <a:xfrm>
              <a:off x="666107" y="1661652"/>
              <a:ext cx="11525893" cy="5196348"/>
              <a:chOff x="666107" y="1661652"/>
              <a:chExt cx="11525893" cy="5196348"/>
            </a:xfrm>
          </p:grpSpPr>
          <p:graphicFrame>
            <p:nvGraphicFramePr>
              <p:cNvPr id="38" name="Object 1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573267598"/>
                  </p:ext>
                </p:extLst>
              </p:nvPr>
            </p:nvGraphicFramePr>
            <p:xfrm>
              <a:off x="666107" y="1661652"/>
              <a:ext cx="2882422" cy="227125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233" name="Точечный рисунок" r:id="rId11" imgW="4590476" imgH="3219899" progId="PBrush">
                      <p:embed/>
                    </p:oleObj>
                  </mc:Choice>
                  <mc:Fallback>
                    <p:oleObj name="Точечный рисунок" r:id="rId11" imgW="4590476" imgH="3219899" progId="PBrush">
                      <p:embed/>
                      <p:pic>
                        <p:nvPicPr>
                          <p:cNvPr id="8" name="Object 10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66107" y="1661652"/>
                            <a:ext cx="2882422" cy="227125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/>
                        </p:spPr>
                      </p:pic>
                    </p:oleObj>
                  </mc:Fallback>
                </mc:AlternateContent>
              </a:graphicData>
            </a:graphic>
          </p:graphicFrame>
          <p:pic>
            <p:nvPicPr>
              <p:cNvPr id="39" name="Рисунок 38"/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760542" y="4642857"/>
                <a:ext cx="3431458" cy="2215143"/>
              </a:xfrm>
              <a:prstGeom prst="rect">
                <a:avLst/>
              </a:prstGeom>
            </p:spPr>
          </p:pic>
          <p:pic>
            <p:nvPicPr>
              <p:cNvPr id="40" name="Рисунок 39"/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038992" y="4064255"/>
                <a:ext cx="1933575" cy="1895475"/>
              </a:xfrm>
              <a:prstGeom prst="rect">
                <a:avLst/>
              </a:prstGeom>
            </p:spPr>
          </p:pic>
        </p:grpSp>
        <p:pic>
          <p:nvPicPr>
            <p:cNvPr id="37" name="Рисунок 36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9103442" y="1661652"/>
              <a:ext cx="2971800" cy="2228850"/>
            </a:xfrm>
            <a:prstGeom prst="rect">
              <a:avLst/>
            </a:prstGeom>
          </p:spPr>
        </p:pic>
      </p:grpSp>
      <p:grpSp>
        <p:nvGrpSpPr>
          <p:cNvPr id="49" name="Группа 48"/>
          <p:cNvGrpSpPr/>
          <p:nvPr/>
        </p:nvGrpSpPr>
        <p:grpSpPr>
          <a:xfrm>
            <a:off x="804648" y="2116300"/>
            <a:ext cx="11143100" cy="4450911"/>
            <a:chOff x="804648" y="2116300"/>
            <a:chExt cx="11143100" cy="4450911"/>
          </a:xfrm>
        </p:grpSpPr>
        <p:grpSp>
          <p:nvGrpSpPr>
            <p:cNvPr id="41" name="Группа 40"/>
            <p:cNvGrpSpPr/>
            <p:nvPr/>
          </p:nvGrpSpPr>
          <p:grpSpPr>
            <a:xfrm>
              <a:off x="829275" y="2200946"/>
              <a:ext cx="11118473" cy="4366265"/>
              <a:chOff x="798223" y="2231923"/>
              <a:chExt cx="11118473" cy="4366265"/>
            </a:xfrm>
          </p:grpSpPr>
          <p:pic>
            <p:nvPicPr>
              <p:cNvPr id="42" name="Рисунок 41"/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9346763" y="4650658"/>
                <a:ext cx="2569933" cy="1843548"/>
              </a:xfrm>
              <a:prstGeom prst="rect">
                <a:avLst/>
              </a:prstGeom>
              <a:ln w="76200">
                <a:solidFill>
                  <a:schemeClr val="accent4">
                    <a:lumMod val="50000"/>
                  </a:schemeClr>
                </a:solidFill>
              </a:ln>
            </p:spPr>
          </p:pic>
          <p:pic>
            <p:nvPicPr>
              <p:cNvPr id="43" name="Рисунок 42"/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 flipH="1">
                <a:off x="9346763" y="2231923"/>
                <a:ext cx="2528722" cy="1966449"/>
              </a:xfrm>
              <a:prstGeom prst="rect">
                <a:avLst/>
              </a:prstGeom>
              <a:ln w="76200">
                <a:solidFill>
                  <a:schemeClr val="accent4">
                    <a:lumMod val="50000"/>
                  </a:schemeClr>
                </a:solidFill>
              </a:ln>
            </p:spPr>
          </p:pic>
          <p:pic>
            <p:nvPicPr>
              <p:cNvPr id="44" name="Рисунок 43"/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98223" y="4816357"/>
                <a:ext cx="2842398" cy="1781831"/>
              </a:xfrm>
              <a:prstGeom prst="rect">
                <a:avLst/>
              </a:prstGeom>
              <a:ln w="76200">
                <a:solidFill>
                  <a:schemeClr val="accent4">
                    <a:lumMod val="50000"/>
                  </a:schemeClr>
                </a:solidFill>
              </a:ln>
            </p:spPr>
          </p:pic>
        </p:grpSp>
        <p:pic>
          <p:nvPicPr>
            <p:cNvPr id="46" name="Рисунок 45"/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804648" y="2116300"/>
              <a:ext cx="2867025" cy="1933575"/>
            </a:xfrm>
            <a:prstGeom prst="rect">
              <a:avLst/>
            </a:prstGeom>
            <a:ln w="76200">
              <a:solidFill>
                <a:schemeClr val="accent4">
                  <a:lumMod val="50000"/>
                </a:schemeClr>
              </a:solidFill>
            </a:ln>
          </p:spPr>
        </p:pic>
      </p:grpSp>
      <p:sp>
        <p:nvSpPr>
          <p:cNvPr id="51" name="TextBox 50"/>
          <p:cNvSpPr txBox="1"/>
          <p:nvPr/>
        </p:nvSpPr>
        <p:spPr>
          <a:xfrm>
            <a:off x="914839" y="4086332"/>
            <a:ext cx="324248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t"/>
            <a:r>
              <a:rPr lang="en-US" sz="1600" i="1" dirty="0"/>
              <a:t>Computer- Generated Pictures </a:t>
            </a:r>
          </a:p>
          <a:p>
            <a:pPr fontAlgn="t"/>
            <a:r>
              <a:rPr lang="en-US" sz="1600" i="1" dirty="0"/>
              <a:t>(Noll &amp; </a:t>
            </a:r>
            <a:r>
              <a:rPr lang="en-US" sz="1600" i="1" dirty="0" err="1"/>
              <a:t>Julesz</a:t>
            </a:r>
            <a:r>
              <a:rPr lang="en-US" sz="1600" i="1" dirty="0"/>
              <a:t>), April </a:t>
            </a:r>
            <a:r>
              <a:rPr lang="en-US" sz="1600" i="1" dirty="0" smtClean="0"/>
              <a:t> </a:t>
            </a:r>
            <a:r>
              <a:rPr lang="en-US" sz="1600" i="1" dirty="0"/>
              <a:t>1965</a:t>
            </a:r>
          </a:p>
          <a:p>
            <a:endParaRPr lang="uk-UA" sz="1600" dirty="0"/>
          </a:p>
        </p:txBody>
      </p:sp>
      <p:sp>
        <p:nvSpPr>
          <p:cNvPr id="27" name="Овал 26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1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078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/>
      <p:bldP spid="51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14" name="TextBox 13"/>
          <p:cNvSpPr txBox="1"/>
          <p:nvPr/>
        </p:nvSpPr>
        <p:spPr>
          <a:xfrm>
            <a:off x="2308177" y="208615"/>
            <a:ext cx="70947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3200" b="1" u="sng" dirty="0" smtClean="0">
                <a:solidFill>
                  <a:srgbClr val="0070C0"/>
                </a:solidFill>
              </a:rPr>
              <a:t>Сучасні напрямки використання КГ:</a:t>
            </a:r>
          </a:p>
          <a:p>
            <a:pPr algn="r"/>
            <a:endParaRPr lang="uk-UA" sz="2000" b="1" u="sng" dirty="0">
              <a:solidFill>
                <a:srgbClr val="0070C0"/>
              </a:solidFill>
            </a:endParaRPr>
          </a:p>
        </p:txBody>
      </p:sp>
      <p:grpSp>
        <p:nvGrpSpPr>
          <p:cNvPr id="23" name="Группа 22"/>
          <p:cNvGrpSpPr/>
          <p:nvPr/>
        </p:nvGrpSpPr>
        <p:grpSpPr>
          <a:xfrm>
            <a:off x="599101" y="964550"/>
            <a:ext cx="11882736" cy="5893450"/>
            <a:chOff x="599101" y="964550"/>
            <a:chExt cx="11882736" cy="5893450"/>
          </a:xfrm>
        </p:grpSpPr>
        <p:grpSp>
          <p:nvGrpSpPr>
            <p:cNvPr id="13" name="Группа 12"/>
            <p:cNvGrpSpPr/>
            <p:nvPr/>
          </p:nvGrpSpPr>
          <p:grpSpPr>
            <a:xfrm>
              <a:off x="599101" y="964550"/>
              <a:ext cx="11299170" cy="5893450"/>
              <a:chOff x="530275" y="548435"/>
              <a:chExt cx="11366252" cy="6309565"/>
            </a:xfrm>
          </p:grpSpPr>
          <p:grpSp>
            <p:nvGrpSpPr>
              <p:cNvPr id="12" name="Группа 11"/>
              <p:cNvGrpSpPr/>
              <p:nvPr/>
            </p:nvGrpSpPr>
            <p:grpSpPr>
              <a:xfrm>
                <a:off x="530275" y="548435"/>
                <a:ext cx="11366252" cy="6309565"/>
                <a:chOff x="530275" y="548435"/>
                <a:chExt cx="11366252" cy="6309565"/>
              </a:xfrm>
            </p:grpSpPr>
            <p:pic>
              <p:nvPicPr>
                <p:cNvPr id="9" name="Picture 4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8826302" y="548435"/>
                  <a:ext cx="3070225" cy="1944687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0" name="Picture 2"/>
                <p:cNvPicPr>
                  <a:picLocks noChangeAspect="1" noChangeArrowheads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30275" y="4436218"/>
                  <a:ext cx="3699080" cy="242178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pic>
            <p:nvPicPr>
              <p:cNvPr id="11" name="Picture 9" descr="аним2"/>
              <p:cNvPicPr>
                <a:picLocks noChangeAspect="1" noChangeArrowheads="1" noCrop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9625781" y="5370323"/>
                <a:ext cx="1876440" cy="116798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grpSp>
          <p:nvGrpSpPr>
            <p:cNvPr id="21" name="Группа 20"/>
            <p:cNvGrpSpPr/>
            <p:nvPr/>
          </p:nvGrpSpPr>
          <p:grpSpPr>
            <a:xfrm>
              <a:off x="730109" y="1685876"/>
              <a:ext cx="11751728" cy="3433174"/>
              <a:chOff x="656222" y="1730807"/>
              <a:chExt cx="11751728" cy="3937141"/>
            </a:xfrm>
          </p:grpSpPr>
          <p:pic>
            <p:nvPicPr>
              <p:cNvPr id="11268" name="Picture 4" descr="Архив событий (стр. 594) | DOU"/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591491" y="3421575"/>
                <a:ext cx="3816459" cy="224637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2" name="Рисунок 318" descr="http://www.microsoft.com/About/CorporateCitizenship/en-us/DownloadHandler.ashx?Id=07-03-02"/>
              <p:cNvPicPr>
                <a:picLocks noChangeAspect="1" noChangeArrowheads="1"/>
              </p:cNvPicPr>
              <p:nvPr/>
            </p:nvPicPr>
            <p:blipFill>
              <a:blip r:embed="rId7" cstate="print"/>
              <a:srcRect l="9450" t="17149" r="8652" b="22829"/>
              <a:stretch>
                <a:fillRect/>
              </a:stretch>
            </p:blipFill>
            <p:spPr bwMode="auto">
              <a:xfrm>
                <a:off x="656222" y="1730807"/>
                <a:ext cx="2851798" cy="67197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15" name="Прямоугольник 14"/>
          <p:cNvSpPr/>
          <p:nvPr/>
        </p:nvSpPr>
        <p:spPr>
          <a:xfrm>
            <a:off x="3872303" y="907385"/>
            <a:ext cx="4923036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 smtClean="0"/>
              <a:t>Наукова графіка;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/>
              <a:t>Конструкторська графіка;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 smtClean="0"/>
              <a:t>Ділова (офісна) графіка;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/>
              <a:t>Художня</a:t>
            </a:r>
            <a:r>
              <a:rPr lang="ru-RU" sz="2400" dirty="0"/>
              <a:t> </a:t>
            </a:r>
            <a:r>
              <a:rPr lang="ru-RU" sz="2400" dirty="0" err="1"/>
              <a:t>графіка</a:t>
            </a:r>
            <a:r>
              <a:rPr lang="ru-RU" sz="2400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 smtClean="0"/>
              <a:t>Ілюстративна</a:t>
            </a:r>
            <a:r>
              <a:rPr lang="ru-RU" sz="2400" dirty="0" smtClean="0"/>
              <a:t> (+реклама), </a:t>
            </a:r>
            <a:r>
              <a:rPr lang="en-US" sz="2400" dirty="0" smtClean="0"/>
              <a:t>Web</a:t>
            </a:r>
            <a:r>
              <a:rPr lang="uk-UA" sz="2400" dirty="0" smtClean="0"/>
              <a:t>-</a:t>
            </a:r>
            <a:r>
              <a:rPr lang="uk-UA" sz="2400" dirty="0" err="1" smtClean="0"/>
              <a:t>дізайн</a:t>
            </a:r>
            <a:r>
              <a:rPr lang="uk-UA" sz="2400" dirty="0" smtClean="0"/>
              <a:t> (+ </a:t>
            </a:r>
            <a:r>
              <a:rPr lang="ru-RU" sz="2400" dirty="0" err="1" smtClean="0"/>
              <a:t>інтерактивна</a:t>
            </a:r>
            <a:r>
              <a:rPr lang="ru-RU" sz="2400" dirty="0" smtClean="0"/>
              <a:t> </a:t>
            </a:r>
            <a:r>
              <a:rPr lang="ru-RU" sz="2400" dirty="0" err="1" smtClean="0"/>
              <a:t>графіка</a:t>
            </a:r>
            <a:r>
              <a:rPr lang="ru-RU" sz="2400" dirty="0"/>
              <a:t>)</a:t>
            </a:r>
            <a:r>
              <a:rPr lang="ru-RU" sz="2400" dirty="0" smtClean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/>
              <a:t>Навчання, о</a:t>
            </a:r>
            <a:r>
              <a:rPr lang="ru-RU" sz="2400" dirty="0" err="1" smtClean="0"/>
              <a:t>світа</a:t>
            </a:r>
            <a:r>
              <a:rPr lang="ru-RU" sz="2400" dirty="0" smtClean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Досуг: </a:t>
            </a:r>
            <a:r>
              <a:rPr lang="ru-RU" sz="2400" dirty="0" err="1" smtClean="0"/>
              <a:t>кіноіндустрія</a:t>
            </a:r>
            <a:r>
              <a:rPr lang="ru-RU" sz="2400" dirty="0" smtClean="0"/>
              <a:t>, комп</a:t>
            </a:r>
            <a:r>
              <a:rPr lang="en-US" sz="2400" dirty="0" smtClean="0"/>
              <a:t>’</a:t>
            </a:r>
            <a:r>
              <a:rPr lang="uk-UA" sz="2400" dirty="0" err="1" smtClean="0"/>
              <a:t>ютерні</a:t>
            </a:r>
            <a:r>
              <a:rPr lang="uk-UA" sz="2400" dirty="0" smtClean="0"/>
              <a:t> ігри</a:t>
            </a:r>
            <a:endParaRPr lang="ru-RU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/>
          </a:p>
        </p:txBody>
      </p:sp>
      <p:sp>
        <p:nvSpPr>
          <p:cNvPr id="16" name="Овал 15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1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6727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Преимущества дистанционного образования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117" y="5734050"/>
            <a:ext cx="40576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6" name="TextBox 5"/>
          <p:cNvSpPr txBox="1"/>
          <p:nvPr/>
        </p:nvSpPr>
        <p:spPr>
          <a:xfrm>
            <a:off x="2308177" y="208615"/>
            <a:ext cx="7094749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uk-UA" sz="3200" b="1" u="sng" dirty="0" smtClean="0">
                <a:solidFill>
                  <a:srgbClr val="0070C0"/>
                </a:solidFill>
              </a:rPr>
              <a:t>Сучасні напрямки використання КГ:</a:t>
            </a:r>
          </a:p>
          <a:p>
            <a:pPr algn="r"/>
            <a:endParaRPr lang="uk-UA" sz="2000" b="1" u="sng" dirty="0">
              <a:solidFill>
                <a:srgbClr val="0070C0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320" y="2241576"/>
            <a:ext cx="3331782" cy="2358452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388" y="2241576"/>
            <a:ext cx="3331915" cy="2451461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</p:pic>
      <p:sp>
        <p:nvSpPr>
          <p:cNvPr id="5" name="Прямоугольник 4"/>
          <p:cNvSpPr/>
          <p:nvPr/>
        </p:nvSpPr>
        <p:spPr>
          <a:xfrm>
            <a:off x="3872303" y="907385"/>
            <a:ext cx="4923036" cy="75713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 smtClean="0"/>
              <a:t>Наукова графіка;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/>
              <a:t>Конструкторська графіка;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 smtClean="0"/>
              <a:t>Ділова (офісна) графіка;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/>
              <a:t>Художня</a:t>
            </a:r>
            <a:r>
              <a:rPr lang="ru-RU" sz="2400" dirty="0"/>
              <a:t> </a:t>
            </a:r>
            <a:r>
              <a:rPr lang="ru-RU" sz="2400" dirty="0" err="1"/>
              <a:t>графіка</a:t>
            </a:r>
            <a:r>
              <a:rPr lang="ru-RU" sz="2400" dirty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err="1" smtClean="0"/>
              <a:t>Ілюстративна</a:t>
            </a:r>
            <a:r>
              <a:rPr lang="ru-RU" sz="2400" dirty="0" smtClean="0"/>
              <a:t> (+реклама), </a:t>
            </a:r>
            <a:r>
              <a:rPr lang="en-US" sz="2400" dirty="0" smtClean="0"/>
              <a:t>Web</a:t>
            </a:r>
            <a:r>
              <a:rPr lang="uk-UA" sz="2400" dirty="0" smtClean="0"/>
              <a:t>-</a:t>
            </a:r>
            <a:r>
              <a:rPr lang="uk-UA" sz="2400" dirty="0" err="1" smtClean="0"/>
              <a:t>дізайн</a:t>
            </a:r>
            <a:r>
              <a:rPr lang="uk-UA" sz="2400" dirty="0" smtClean="0"/>
              <a:t> (+ </a:t>
            </a:r>
            <a:r>
              <a:rPr lang="ru-RU" sz="2400" dirty="0" err="1" smtClean="0"/>
              <a:t>інтерактивна</a:t>
            </a:r>
            <a:r>
              <a:rPr lang="ru-RU" sz="2400" dirty="0" smtClean="0"/>
              <a:t> </a:t>
            </a:r>
            <a:r>
              <a:rPr lang="ru-RU" sz="2400" dirty="0" err="1" smtClean="0"/>
              <a:t>графіка</a:t>
            </a:r>
            <a:r>
              <a:rPr lang="ru-RU" sz="2400" dirty="0"/>
              <a:t>)</a:t>
            </a:r>
            <a:r>
              <a:rPr lang="ru-RU" sz="2400" dirty="0" smtClean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uk-UA" sz="2400" dirty="0" smtClean="0"/>
              <a:t>Навчання, о</a:t>
            </a:r>
            <a:r>
              <a:rPr lang="ru-RU" sz="2400" dirty="0" err="1" smtClean="0"/>
              <a:t>світа</a:t>
            </a:r>
            <a:r>
              <a:rPr lang="ru-RU" sz="2400" dirty="0" smtClean="0"/>
              <a:t>;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ru-RU" sz="2400" dirty="0" smtClean="0"/>
              <a:t>Досуг: </a:t>
            </a:r>
            <a:r>
              <a:rPr lang="ru-RU" sz="2400" dirty="0" err="1" smtClean="0"/>
              <a:t>кіноіндустрія</a:t>
            </a:r>
            <a:r>
              <a:rPr lang="ru-RU" sz="2400" dirty="0" smtClean="0"/>
              <a:t>, комп</a:t>
            </a:r>
            <a:r>
              <a:rPr lang="en-US" sz="2400" dirty="0" smtClean="0"/>
              <a:t>’</a:t>
            </a:r>
            <a:r>
              <a:rPr lang="uk-UA" sz="2400" dirty="0" err="1" smtClean="0"/>
              <a:t>ютерні</a:t>
            </a:r>
            <a:r>
              <a:rPr lang="uk-UA" sz="2400" dirty="0" smtClean="0"/>
              <a:t> ігри</a:t>
            </a:r>
            <a:endParaRPr lang="ru-RU" sz="2400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ru-RU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 smtClean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uk-UA" dirty="0"/>
          </a:p>
        </p:txBody>
      </p:sp>
      <p:sp>
        <p:nvSpPr>
          <p:cNvPr id="8" name="Овал 7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1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415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/>
          <p:cNvSpPr/>
          <p:nvPr/>
        </p:nvSpPr>
        <p:spPr>
          <a:xfrm>
            <a:off x="83961" y="0"/>
            <a:ext cx="446314" cy="6858000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5000"/>
                  <a:lumOff val="9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uk-UA"/>
          </a:p>
        </p:txBody>
      </p:sp>
      <p:sp>
        <p:nvSpPr>
          <p:cNvPr id="3" name="Прямоугольник 2"/>
          <p:cNvSpPr/>
          <p:nvPr/>
        </p:nvSpPr>
        <p:spPr>
          <a:xfrm>
            <a:off x="1664043" y="167933"/>
            <a:ext cx="101737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690813" indent="-2690813">
              <a:defRPr/>
            </a:pPr>
            <a:r>
              <a:rPr lang="ru-RU" sz="2000" b="1" dirty="0"/>
              <a:t>Рендеринг </a:t>
            </a:r>
            <a:r>
              <a:rPr lang="ru-RU" sz="2000" i="1" dirty="0" smtClean="0"/>
              <a:t>(</a:t>
            </a:r>
            <a:r>
              <a:rPr lang="en-US" sz="2000" i="1" dirty="0" smtClean="0"/>
              <a:t>Rendering)</a:t>
            </a:r>
            <a:r>
              <a:rPr lang="en-US" sz="2000" b="1" dirty="0" smtClean="0"/>
              <a:t> </a:t>
            </a:r>
            <a:r>
              <a:rPr lang="ru-RU" sz="2000" b="1" dirty="0" smtClean="0"/>
              <a:t>–</a:t>
            </a:r>
            <a:r>
              <a:rPr lang="ru-RU" sz="2000" dirty="0" smtClean="0"/>
              <a:t> </a:t>
            </a:r>
            <a:r>
              <a:rPr lang="ru-RU" sz="2000" dirty="0" err="1" smtClean="0"/>
              <a:t>створення</a:t>
            </a:r>
            <a:r>
              <a:rPr lang="ru-RU" sz="2000" dirty="0" smtClean="0"/>
              <a:t> </a:t>
            </a:r>
            <a:r>
              <a:rPr lang="ru-RU" sz="2000" dirty="0" err="1" smtClean="0"/>
              <a:t>зображення</a:t>
            </a:r>
            <a:r>
              <a:rPr lang="ru-RU" sz="2000" dirty="0" smtClean="0"/>
              <a:t> на </a:t>
            </a:r>
            <a:r>
              <a:rPr lang="ru-RU" sz="2000" dirty="0" err="1" smtClean="0"/>
              <a:t>екрані</a:t>
            </a:r>
            <a:r>
              <a:rPr lang="ru-RU" sz="2000" dirty="0" smtClean="0"/>
              <a:t> на </a:t>
            </a:r>
            <a:r>
              <a:rPr lang="ru-RU" sz="2000" dirty="0" err="1" smtClean="0"/>
              <a:t>підставі</a:t>
            </a:r>
            <a:r>
              <a:rPr lang="ru-RU" sz="2000" dirty="0" smtClean="0"/>
              <a:t> </a:t>
            </a:r>
            <a:r>
              <a:rPr lang="ru-RU" sz="2000" dirty="0" err="1" smtClean="0"/>
              <a:t>певної</a:t>
            </a:r>
            <a:r>
              <a:rPr lang="ru-RU" sz="2000" dirty="0" smtClean="0"/>
              <a:t> </a:t>
            </a:r>
            <a:r>
              <a:rPr lang="ru-RU" sz="2000" dirty="0" err="1" smtClean="0"/>
              <a:t>моделі</a:t>
            </a:r>
            <a:r>
              <a:rPr lang="ru-RU" sz="2000" dirty="0" smtClean="0"/>
              <a:t> з </a:t>
            </a:r>
            <a:r>
              <a:rPr lang="ru-RU" sz="2000" dirty="0" err="1" smtClean="0"/>
              <a:t>використанням</a:t>
            </a:r>
            <a:r>
              <a:rPr lang="ru-RU" sz="2000" dirty="0" smtClean="0"/>
              <a:t> комп</a:t>
            </a:r>
            <a:r>
              <a:rPr lang="en-US" sz="2000" dirty="0" smtClean="0"/>
              <a:t>’</a:t>
            </a:r>
            <a:r>
              <a:rPr lang="uk-UA" sz="2000" dirty="0" err="1" smtClean="0"/>
              <a:t>ютерної</a:t>
            </a:r>
            <a:r>
              <a:rPr lang="uk-UA" sz="2000" dirty="0" smtClean="0"/>
              <a:t> програми</a:t>
            </a:r>
            <a:endParaRPr lang="uk-UA" sz="2000" dirty="0"/>
          </a:p>
        </p:txBody>
      </p:sp>
      <p:sp>
        <p:nvSpPr>
          <p:cNvPr id="4" name="TextBox 3"/>
          <p:cNvSpPr txBox="1"/>
          <p:nvPr/>
        </p:nvSpPr>
        <p:spPr>
          <a:xfrm>
            <a:off x="6140917" y="1069717"/>
            <a:ext cx="5507383" cy="369331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uk-UA" b="1" dirty="0" smtClean="0"/>
              <a:t>Модель</a:t>
            </a:r>
            <a:r>
              <a:rPr lang="uk-UA" dirty="0" smtClean="0"/>
              <a:t> – строго впорядкована інформація про деяку сукупність об</a:t>
            </a:r>
            <a:r>
              <a:rPr lang="en-US" dirty="0" smtClean="0"/>
              <a:t>’</a:t>
            </a:r>
            <a:r>
              <a:rPr lang="uk-UA" dirty="0" err="1" smtClean="0"/>
              <a:t>єктів</a:t>
            </a:r>
            <a:r>
              <a:rPr lang="uk-UA" dirty="0" smtClean="0"/>
              <a:t> або сцену, надана у вигляді структури даних, що включає:</a:t>
            </a:r>
          </a:p>
          <a:p>
            <a:pPr marL="285750" indent="-285750">
              <a:buFontTx/>
              <a:buChar char="-"/>
            </a:pPr>
            <a:r>
              <a:rPr lang="uk-UA" dirty="0"/>
              <a:t>в</a:t>
            </a:r>
            <a:r>
              <a:rPr lang="uk-UA" dirty="0" smtClean="0"/>
              <a:t>ідомості про геометрію </a:t>
            </a:r>
            <a:r>
              <a:rPr lang="uk-UA" dirty="0"/>
              <a:t>об</a:t>
            </a:r>
            <a:r>
              <a:rPr lang="en-US" dirty="0"/>
              <a:t>’</a:t>
            </a:r>
            <a:r>
              <a:rPr lang="uk-UA" dirty="0" err="1" smtClean="0"/>
              <a:t>єктів</a:t>
            </a:r>
            <a:r>
              <a:rPr lang="uk-UA" dirty="0" smtClean="0"/>
              <a:t> (форми, розміри, просторове розташування);</a:t>
            </a:r>
          </a:p>
          <a:p>
            <a:pPr marL="285750" indent="-285750">
              <a:buFontTx/>
              <a:buChar char="-"/>
            </a:pPr>
            <a:r>
              <a:rPr lang="uk-UA" dirty="0"/>
              <a:t>в</a:t>
            </a:r>
            <a:r>
              <a:rPr lang="uk-UA" dirty="0" smtClean="0"/>
              <a:t>ластивості поверхні (металева, оксамитова, глянцева, напівпрозора;</a:t>
            </a:r>
          </a:p>
          <a:p>
            <a:pPr marL="285750" indent="-285750">
              <a:buFontTx/>
              <a:buChar char="-"/>
            </a:pPr>
            <a:r>
              <a:rPr lang="uk-UA" dirty="0"/>
              <a:t>р</a:t>
            </a:r>
            <a:r>
              <a:rPr lang="uk-UA" dirty="0" smtClean="0"/>
              <a:t>озташування джерел світла та їх властивості (спрямоване, розсіяне, тепле/холодне; яскравість);</a:t>
            </a:r>
          </a:p>
          <a:p>
            <a:pPr marL="285750" indent="-285750">
              <a:buFontTx/>
              <a:buChar char="-"/>
            </a:pPr>
            <a:r>
              <a:rPr lang="uk-UA" dirty="0"/>
              <a:t>р</a:t>
            </a:r>
            <a:r>
              <a:rPr lang="uk-UA" dirty="0" smtClean="0"/>
              <a:t>озміщення камери (координати, вектор погляду, кут повороту);</a:t>
            </a:r>
          </a:p>
          <a:p>
            <a:pPr marL="285750" indent="-285750">
              <a:buFontTx/>
              <a:buChar char="-"/>
            </a:pPr>
            <a:r>
              <a:rPr lang="uk-UA" dirty="0"/>
              <a:t>в</a:t>
            </a:r>
            <a:r>
              <a:rPr lang="uk-UA" dirty="0" smtClean="0"/>
              <a:t>ластивості середовища (хмарність, ступінь </a:t>
            </a:r>
            <a:r>
              <a:rPr lang="uk-UA" dirty="0"/>
              <a:t>прозорості </a:t>
            </a:r>
            <a:r>
              <a:rPr lang="uk-UA" dirty="0" smtClean="0"/>
              <a:t>та ін.)</a:t>
            </a:r>
            <a:endParaRPr lang="uk-UA" dirty="0"/>
          </a:p>
        </p:txBody>
      </p:sp>
      <p:sp>
        <p:nvSpPr>
          <p:cNvPr id="5" name="TextBox 4"/>
          <p:cNvSpPr txBox="1"/>
          <p:nvPr/>
        </p:nvSpPr>
        <p:spPr>
          <a:xfrm>
            <a:off x="763671" y="4894475"/>
            <a:ext cx="7157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Render</a:t>
            </a:r>
            <a:r>
              <a:rPr lang="en-US" i="1" dirty="0" smtClean="0"/>
              <a:t>, </a:t>
            </a:r>
            <a:r>
              <a:rPr lang="en-US" b="1" dirty="0" smtClean="0"/>
              <a:t>renderer</a:t>
            </a:r>
            <a:r>
              <a:rPr lang="en-US" i="1" dirty="0" smtClean="0"/>
              <a:t> – </a:t>
            </a:r>
            <a:r>
              <a:rPr lang="uk-UA" i="1" dirty="0" err="1" smtClean="0"/>
              <a:t>комп</a:t>
            </a:r>
            <a:r>
              <a:rPr lang="en-US" i="1" dirty="0" smtClean="0"/>
              <a:t>’</a:t>
            </a:r>
            <a:r>
              <a:rPr lang="uk-UA" i="1" dirty="0" err="1" smtClean="0"/>
              <a:t>ютерна</a:t>
            </a:r>
            <a:r>
              <a:rPr lang="uk-UA" i="1" dirty="0" smtClean="0"/>
              <a:t> </a:t>
            </a:r>
            <a:r>
              <a:rPr lang="uk-UA" dirty="0" smtClean="0"/>
              <a:t>програма, що виконує </a:t>
            </a:r>
            <a:r>
              <a:rPr lang="uk-UA" dirty="0" err="1" smtClean="0"/>
              <a:t>рендеринг</a:t>
            </a:r>
            <a:r>
              <a:rPr lang="uk-UA" dirty="0" smtClean="0"/>
              <a:t>:</a:t>
            </a:r>
            <a:endParaRPr lang="uk-UA" dirty="0"/>
          </a:p>
        </p:txBody>
      </p:sp>
      <p:sp>
        <p:nvSpPr>
          <p:cNvPr id="6" name="TextBox 5"/>
          <p:cNvSpPr txBox="1"/>
          <p:nvPr/>
        </p:nvSpPr>
        <p:spPr>
          <a:xfrm>
            <a:off x="977441" y="5832704"/>
            <a:ext cx="112145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uk-UA" b="1" dirty="0" smtClean="0"/>
              <a:t>Види </a:t>
            </a:r>
            <a:r>
              <a:rPr lang="uk-UA" b="1" dirty="0" err="1" smtClean="0"/>
              <a:t>рендерингу</a:t>
            </a:r>
            <a:r>
              <a:rPr lang="uk-UA" b="1" dirty="0" smtClean="0"/>
              <a:t>:</a:t>
            </a:r>
          </a:p>
          <a:p>
            <a:r>
              <a:rPr lang="ru-RU" dirty="0" smtClean="0"/>
              <a:t>- </a:t>
            </a:r>
            <a:r>
              <a:rPr lang="ru-RU" b="1" i="1" dirty="0" err="1" smtClean="0"/>
              <a:t>багатопотоковий</a:t>
            </a:r>
            <a:r>
              <a:rPr lang="ru-RU" dirty="0" smtClean="0"/>
              <a:t> </a:t>
            </a:r>
            <a:r>
              <a:rPr lang="ru-RU" dirty="0"/>
              <a:t>- </a:t>
            </a:r>
            <a:r>
              <a:rPr lang="ru-RU" dirty="0" err="1"/>
              <a:t>обчислення</a:t>
            </a:r>
            <a:r>
              <a:rPr lang="ru-RU" dirty="0"/>
              <a:t> </a:t>
            </a:r>
            <a:r>
              <a:rPr lang="ru-RU" dirty="0" err="1"/>
              <a:t>виконуються</a:t>
            </a:r>
            <a:r>
              <a:rPr lang="ru-RU" dirty="0"/>
              <a:t> </a:t>
            </a:r>
            <a:r>
              <a:rPr lang="ru-RU" dirty="0" err="1"/>
              <a:t>паралельно</a:t>
            </a:r>
            <a:r>
              <a:rPr lang="ru-RU" dirty="0"/>
              <a:t> в </a:t>
            </a:r>
            <a:r>
              <a:rPr lang="ru-RU" dirty="0" err="1"/>
              <a:t>кілька</a:t>
            </a:r>
            <a:r>
              <a:rPr lang="ru-RU" dirty="0"/>
              <a:t> </a:t>
            </a:r>
            <a:r>
              <a:rPr lang="ru-RU" dirty="0" err="1"/>
              <a:t>потоків</a:t>
            </a:r>
            <a:r>
              <a:rPr lang="ru-RU" dirty="0"/>
              <a:t>, на </a:t>
            </a:r>
            <a:r>
              <a:rPr lang="ru-RU" dirty="0" err="1"/>
              <a:t>декількох</a:t>
            </a:r>
            <a:r>
              <a:rPr lang="ru-RU" dirty="0"/>
              <a:t> ядрах </a:t>
            </a:r>
            <a:r>
              <a:rPr lang="ru-RU" dirty="0" err="1" smtClean="0"/>
              <a:t>процесора</a:t>
            </a:r>
            <a:r>
              <a:rPr lang="ru-RU" dirty="0" smtClean="0"/>
              <a:t>;</a:t>
            </a:r>
          </a:p>
          <a:p>
            <a:r>
              <a:rPr lang="ru-RU" dirty="0" smtClean="0"/>
              <a:t>- </a:t>
            </a:r>
            <a:r>
              <a:rPr lang="ru-RU" b="1" i="1" dirty="0" err="1" smtClean="0"/>
              <a:t>однопотоковий</a:t>
            </a:r>
            <a:r>
              <a:rPr lang="ru-RU" dirty="0" smtClean="0"/>
              <a:t> - </a:t>
            </a:r>
            <a:r>
              <a:rPr lang="ru-RU" dirty="0" err="1" smtClean="0"/>
              <a:t>обчислення</a:t>
            </a:r>
            <a:r>
              <a:rPr lang="ru-RU" dirty="0" smtClean="0"/>
              <a:t> </a:t>
            </a:r>
            <a:r>
              <a:rPr lang="ru-RU" dirty="0" err="1"/>
              <a:t>виконуються</a:t>
            </a:r>
            <a:r>
              <a:rPr lang="ru-RU" dirty="0"/>
              <a:t> в одному </a:t>
            </a:r>
            <a:r>
              <a:rPr lang="ru-RU" dirty="0" err="1"/>
              <a:t>потоці</a:t>
            </a:r>
            <a:r>
              <a:rPr lang="ru-RU" dirty="0"/>
              <a:t> синхронно.</a:t>
            </a:r>
            <a:endParaRPr lang="uk-UA" dirty="0"/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71" y="1069717"/>
            <a:ext cx="5213618" cy="3790649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1255378" y="5328587"/>
            <a:ext cx="447545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smtClean="0">
                <a:hlinkClick r:id="rId4"/>
              </a:rPr>
              <a:t>3ddd.ru/galleries</a:t>
            </a:r>
            <a:r>
              <a:rPr lang="uk-UA" dirty="0" smtClean="0"/>
              <a:t> - колекція </a:t>
            </a:r>
            <a:r>
              <a:rPr lang="uk-UA" dirty="0" err="1" smtClean="0"/>
              <a:t>рендерів</a:t>
            </a:r>
            <a:endParaRPr lang="uk-UA" dirty="0"/>
          </a:p>
        </p:txBody>
      </p:sp>
      <p:sp>
        <p:nvSpPr>
          <p:cNvPr id="17" name="Овал 16"/>
          <p:cNvSpPr/>
          <p:nvPr/>
        </p:nvSpPr>
        <p:spPr>
          <a:xfrm>
            <a:off x="11341511" y="154875"/>
            <a:ext cx="654516" cy="616016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uk-UA" sz="2400" b="1" dirty="0" smtClean="0">
                <a:solidFill>
                  <a:srgbClr val="0070C0"/>
                </a:solidFill>
              </a:rPr>
              <a:t>2</a:t>
            </a:r>
            <a:endParaRPr lang="uk-UA" sz="2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60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7DE9B408E405043AB2182B964977892" ma:contentTypeVersion="12" ma:contentTypeDescription="Create a new document." ma:contentTypeScope="" ma:versionID="6b892657293bab81ab0f2eb5eedf71e7">
  <xsd:schema xmlns:xsd="http://www.w3.org/2001/XMLSchema" xmlns:xs="http://www.w3.org/2001/XMLSchema" xmlns:p="http://schemas.microsoft.com/office/2006/metadata/properties" xmlns:ns2="f6c6277e-c023-4c39-bfb4-4fee02b9e7e0" xmlns:ns3="0853bd84-78e4-4527-8f2e-52d446247c5b" targetNamespace="http://schemas.microsoft.com/office/2006/metadata/properties" ma:root="true" ma:fieldsID="59668ab16803357d148b553bf3643926" ns2:_="" ns3:_="">
    <xsd:import namespace="f6c6277e-c023-4c39-bfb4-4fee02b9e7e0"/>
    <xsd:import namespace="0853bd84-78e4-4527-8f2e-52d446247c5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OCR" minOccurs="0"/>
                <xsd:element ref="ns2:MediaServiceGenerationTime" minOccurs="0"/>
                <xsd:element ref="ns2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6c6277e-c023-4c39-bfb4-4fee02b9e7e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ateTaken" ma:index="11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2" nillable="true" ma:displayName="MediaLengthInSeconds" ma:hidden="true" ma:internalName="MediaLengthInSeconds" ma:readOnly="true">
      <xsd:simpleType>
        <xsd:restriction base="dms:Unknown"/>
      </xsd:simpleType>
    </xsd:element>
    <xsd:element name="lcf76f155ced4ddcb4097134ff3c332f" ma:index="14" nillable="true" ma:taxonomy="true" ma:internalName="lcf76f155ced4ddcb4097134ff3c332f" ma:taxonomyFieldName="MediaServiceImageTags" ma:displayName="Image Tags" ma:readOnly="false" ma:fieldId="{5cf76f15-5ced-4ddc-b409-7134ff3c332f}" ma:taxonomyMulti="true" ma:sspId="bb198efe-8d1a-417b-a397-7ad653d2179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16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9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853bd84-78e4-4527-8f2e-52d446247c5b" elementFormDefault="qualified">
    <xsd:import namespace="http://schemas.microsoft.com/office/2006/documentManagement/types"/>
    <xsd:import namespace="http://schemas.microsoft.com/office/infopath/2007/PartnerControls"/>
    <xsd:element name="TaxCatchAll" ma:index="15" nillable="true" ma:displayName="Taxonomy Catch All Column" ma:hidden="true" ma:list="{99074c83-57be-41af-b214-4c767ffd0403}" ma:internalName="TaxCatchAll" ma:showField="CatchAllData" ma:web="0853bd84-78e4-4527-8f2e-52d446247c5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f6c6277e-c023-4c39-bfb4-4fee02b9e7e0">
      <Terms xmlns="http://schemas.microsoft.com/office/infopath/2007/PartnerControls"/>
    </lcf76f155ced4ddcb4097134ff3c332f>
    <TaxCatchAll xmlns="0853bd84-78e4-4527-8f2e-52d446247c5b" xsi:nil="true"/>
  </documentManagement>
</p:properties>
</file>

<file path=customXml/itemProps1.xml><?xml version="1.0" encoding="utf-8"?>
<ds:datastoreItem xmlns:ds="http://schemas.openxmlformats.org/officeDocument/2006/customXml" ds:itemID="{7C067D9D-C39F-404C-A327-665C99B0C608}"/>
</file>

<file path=customXml/itemProps2.xml><?xml version="1.0" encoding="utf-8"?>
<ds:datastoreItem xmlns:ds="http://schemas.openxmlformats.org/officeDocument/2006/customXml" ds:itemID="{C2630091-9732-4900-939E-9A04BF5C93AA}"/>
</file>

<file path=customXml/itemProps3.xml><?xml version="1.0" encoding="utf-8"?>
<ds:datastoreItem xmlns:ds="http://schemas.openxmlformats.org/officeDocument/2006/customXml" ds:itemID="{B211A8D6-BDA3-42AA-A254-B23B7FC5BFB7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13913</TotalTime>
  <Words>2069</Words>
  <Application>Microsoft Office PowerPoint</Application>
  <PresentationFormat>Широкоэкранный</PresentationFormat>
  <Paragraphs>414</Paragraphs>
  <Slides>26</Slides>
  <Notes>26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26</vt:i4>
      </vt:variant>
    </vt:vector>
  </HeadingPairs>
  <TitlesOfParts>
    <vt:vector size="37" baseType="lpstr">
      <vt:lpstr>Arial</vt:lpstr>
      <vt:lpstr>Arimo</vt:lpstr>
      <vt:lpstr>Bahnschrift Light</vt:lpstr>
      <vt:lpstr>Calibri</vt:lpstr>
      <vt:lpstr>Calibri Light</vt:lpstr>
      <vt:lpstr>Cambria Math</vt:lpstr>
      <vt:lpstr>Linux Libertine</vt:lpstr>
      <vt:lpstr>Times New Roman</vt:lpstr>
      <vt:lpstr>Verdana</vt:lpstr>
      <vt:lpstr>Тема Office</vt:lpstr>
      <vt:lpstr>Точечный рисунок</vt:lpstr>
      <vt:lpstr>Обчислювальна геометрія  та комп’ютерна графіка</vt:lpstr>
      <vt:lpstr>Питання лекції: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Обчислювальна геометрія  та комп’ютерна графіка</dc:title>
  <dc:creator>Степанова Н. И.</dc:creator>
  <cp:lastModifiedBy>Степанова Н. И.</cp:lastModifiedBy>
  <cp:revision>214</cp:revision>
  <dcterms:created xsi:type="dcterms:W3CDTF">2020-08-29T17:49:32Z</dcterms:created>
  <dcterms:modified xsi:type="dcterms:W3CDTF">2023-04-07T11:47:09Z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0x01010047DE9B408E405043AB2182B964977892</vt:lpwstr>
  </property>
</Properties>
</file>